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61" r:id="rId2"/>
    <p:sldId id="311" r:id="rId3"/>
    <p:sldId id="388" r:id="rId4"/>
    <p:sldId id="520" r:id="rId5"/>
    <p:sldId id="451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3" r:id="rId15"/>
    <p:sldId id="464" r:id="rId16"/>
    <p:sldId id="465" r:id="rId17"/>
    <p:sldId id="466" r:id="rId18"/>
    <p:sldId id="467" r:id="rId19"/>
    <p:sldId id="468" r:id="rId20"/>
    <p:sldId id="448" r:id="rId21"/>
    <p:sldId id="469" r:id="rId22"/>
    <p:sldId id="470" r:id="rId23"/>
    <p:sldId id="472" r:id="rId24"/>
    <p:sldId id="473" r:id="rId25"/>
    <p:sldId id="474" r:id="rId26"/>
    <p:sldId id="475" r:id="rId27"/>
    <p:sldId id="476" r:id="rId28"/>
    <p:sldId id="477" r:id="rId29"/>
    <p:sldId id="478" r:id="rId30"/>
    <p:sldId id="523" r:id="rId31"/>
    <p:sldId id="524" r:id="rId32"/>
    <p:sldId id="481" r:id="rId33"/>
    <p:sldId id="526" r:id="rId34"/>
    <p:sldId id="525" r:id="rId35"/>
    <p:sldId id="482" r:id="rId36"/>
    <p:sldId id="483" r:id="rId37"/>
    <p:sldId id="527" r:id="rId38"/>
    <p:sldId id="449" r:id="rId39"/>
    <p:sldId id="488" r:id="rId40"/>
    <p:sldId id="529" r:id="rId41"/>
    <p:sldId id="489" r:id="rId42"/>
    <p:sldId id="491" r:id="rId43"/>
    <p:sldId id="492" r:id="rId44"/>
    <p:sldId id="530" r:id="rId45"/>
    <p:sldId id="493" r:id="rId46"/>
    <p:sldId id="494" r:id="rId47"/>
    <p:sldId id="450" r:id="rId48"/>
    <p:sldId id="495" r:id="rId49"/>
    <p:sldId id="521" r:id="rId50"/>
    <p:sldId id="496" r:id="rId51"/>
    <p:sldId id="497" r:id="rId52"/>
    <p:sldId id="499" r:id="rId53"/>
    <p:sldId id="498" r:id="rId54"/>
    <p:sldId id="501" r:id="rId55"/>
    <p:sldId id="502" r:id="rId56"/>
    <p:sldId id="504" r:id="rId57"/>
    <p:sldId id="505" r:id="rId58"/>
    <p:sldId id="507" r:id="rId59"/>
    <p:sldId id="508" r:id="rId60"/>
    <p:sldId id="531" r:id="rId61"/>
    <p:sldId id="512" r:id="rId62"/>
    <p:sldId id="513" r:id="rId63"/>
    <p:sldId id="522" r:id="rId64"/>
    <p:sldId id="514" r:id="rId65"/>
    <p:sldId id="516" r:id="rId66"/>
    <p:sldId id="517" r:id="rId67"/>
    <p:sldId id="518" r:id="rId68"/>
    <p:sldId id="519" r:id="rId69"/>
    <p:sldId id="346" r:id="rId70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F0175"/>
    <a:srgbClr val="F79646"/>
    <a:srgbClr val="354F6F"/>
    <a:srgbClr val="00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8219" autoAdjust="0"/>
  </p:normalViewPr>
  <p:slideViewPr>
    <p:cSldViewPr>
      <p:cViewPr varScale="1">
        <p:scale>
          <a:sx n="72" d="100"/>
          <a:sy n="72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196" y="-96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58575-7DF7-480C-B7A7-A15322A8CFFA}" type="datetimeFigureOut">
              <a:rPr lang="ko-KR" altLang="en-US" smtClean="0"/>
              <a:pPr/>
              <a:t>2011-03-02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E322D-88BD-42E8-8276-40ACA8C7F1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7F38221-2BE1-4391-B1E9-C443B153E15F}" type="datetimeFigureOut">
              <a:rPr lang="ko-KR" altLang="en-US" smtClean="0"/>
              <a:pPr/>
              <a:t>2011-03-02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0CFACD4-296C-4A27-A8DD-7826D7A7B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71679"/>
            <a:ext cx="7772400" cy="121444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2"/>
                </a:solidFill>
                <a:effectLst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71952"/>
            <a:ext cx="6400800" cy="614370"/>
          </a:xfr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54F6F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 hasCustomPrompt="1"/>
          </p:nvPr>
        </p:nvSpPr>
        <p:spPr>
          <a:xfrm>
            <a:off x="71438" y="655618"/>
            <a:ext cx="9072562" cy="428628"/>
          </a:xfrm>
        </p:spPr>
        <p:txBody>
          <a:bodyPr>
            <a:noAutofit/>
          </a:bodyPr>
          <a:lstStyle>
            <a:lvl1pPr>
              <a:defRPr sz="2800" b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281047" y="6601557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bg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bg1"/>
                </a:solidFill>
              </a:rPr>
              <a:t> -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200098"/>
          </a:xfrm>
        </p:spPr>
        <p:txBody>
          <a:bodyPr/>
          <a:lstStyle>
            <a:lvl1pPr>
              <a:lnSpc>
                <a:spcPct val="100000"/>
              </a:lnSpc>
              <a:buFont typeface="Arial" pitchFamily="34" charset="0"/>
              <a:buChar char="►"/>
              <a:defRPr sz="2400" b="0">
                <a:solidFill>
                  <a:schemeClr val="tx1"/>
                </a:solidFill>
                <a:effectLst/>
              </a:defRPr>
            </a:lvl1pPr>
            <a:lvl2pPr>
              <a:lnSpc>
                <a:spcPct val="100000"/>
              </a:lnSpc>
              <a:buFont typeface="Wingdings" pitchFamily="2" charset="2"/>
              <a:buChar char="ü"/>
              <a:defRPr sz="2000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3pPr>
            <a:lvl5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2776" y="1138222"/>
            <a:ext cx="9098449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26"/>
          <p:cNvSpPr txBox="1"/>
          <p:nvPr userDrawn="1"/>
        </p:nvSpPr>
        <p:spPr>
          <a:xfrm>
            <a:off x="42895" y="659372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tx1"/>
                </a:solidFill>
              </a:rPr>
              <a:t> -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언어본색_배경화면_수정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14282" y="774704"/>
            <a:ext cx="8715436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4282" y="1660531"/>
            <a:ext cx="8715436" cy="4911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0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58" y="2463374"/>
            <a:ext cx="8429684" cy="1714511"/>
          </a:xfrm>
          <a:noFill/>
          <a:ln w="38100">
            <a:noFill/>
          </a:ln>
          <a:effectLst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ea typeface="휴먼둥근헤드라인" pitchFamily="18" charset="-127"/>
              </a:rPr>
              <a:t>-Part2-</a:t>
            </a:r>
            <a: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제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4</a:t>
            </a: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장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r>
              <a:rPr lang="ko-KR" altLang="en-US" b="1" dirty="0" smtClean="0">
                <a:ln>
                  <a:noFill/>
                </a:ln>
                <a:solidFill>
                  <a:schemeClr val="tx1"/>
                </a:solidFill>
              </a:rPr>
              <a:t>포인터와 배열</a:t>
            </a:r>
            <a:endParaRPr lang="ko-KR" altLang="en-US" sz="2000" b="1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(7/16)---[4-6.c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490" y="1216960"/>
            <a:ext cx="8699790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array[3]={10, 20, 30};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dirty="0" smtClean="0"/>
              <a:t>	// p=&amp;array[0];</a:t>
            </a:r>
            <a:endParaRPr lang="ko-KR" altLang="en-US" dirty="0" smtClean="0"/>
          </a:p>
          <a:p>
            <a:r>
              <a:rPr lang="ko-KR" altLang="en-US" dirty="0" smtClean="0"/>
              <a:t>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/>
              <a:t>for(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=0;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&lt;3;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++)</a:t>
            </a:r>
          </a:p>
          <a:p>
            <a:r>
              <a:rPr lang="en-US" altLang="ko-KR" dirty="0" smtClean="0"/>
              <a:t>      printf("</a:t>
            </a:r>
            <a:r>
              <a:rPr lang="en-US" altLang="ko-KR" b="1" dirty="0" smtClean="0">
                <a:solidFill>
                  <a:srgbClr val="0000FF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*(p+i)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*&amp;p[i]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p[i] </a:t>
            </a:r>
            <a:r>
              <a:rPr lang="en-US" altLang="ko-KR" dirty="0" smtClean="0"/>
              <a:t>);   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r>
              <a:rPr lang="en-US" altLang="ko-KR" dirty="0" smtClean="0"/>
              <a:t>   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/>
              <a:t>for(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=0;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&lt;3;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++)</a:t>
            </a:r>
          </a:p>
          <a:p>
            <a:r>
              <a:rPr lang="en-US" altLang="ko-KR" dirty="0" smtClean="0"/>
              <a:t>      printf("</a:t>
            </a:r>
            <a:r>
              <a:rPr lang="en-US" altLang="ko-KR" b="1" dirty="0" smtClean="0">
                <a:solidFill>
                  <a:srgbClr val="0000FF"/>
                </a:solidFill>
              </a:rPr>
              <a:t>%d %d %d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*(array+i)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*&amp;array[i]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array[i]</a:t>
            </a:r>
            <a:r>
              <a:rPr lang="en-US" altLang="ko-KR" dirty="0" smtClean="0"/>
              <a:t>); 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43238" y="3214686"/>
            <a:ext cx="3786214" cy="6429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&lt;&lt;</a:t>
            </a:r>
            <a:r>
              <a:rPr lang="ko-KR" altLang="en-US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결론 </a:t>
            </a:r>
            <a:r>
              <a:rPr lang="en-US" altLang="ko-KR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1&gt;&gt;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  *(p+i) == *&amp;p[i] == p[i]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57752" y="4643446"/>
            <a:ext cx="3786214" cy="6429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&lt;&lt;</a:t>
            </a:r>
            <a:r>
              <a:rPr lang="ko-KR" altLang="en-US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결론 </a:t>
            </a:r>
            <a:r>
              <a:rPr lang="en-US" altLang="ko-KR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2&gt;&gt;</a:t>
            </a:r>
          </a:p>
          <a:p>
            <a:pPr algn="just"/>
            <a:r>
              <a:rPr lang="en-US" altLang="ko-KR" b="1" dirty="0" smtClean="0">
                <a:solidFill>
                  <a:srgbClr val="00B050"/>
                </a:solidFill>
              </a:rPr>
              <a:t>*(array+i)==*&amp;array[i]==array[i]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(8/16)---[4-6.c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Rectangle 40"/>
          <p:cNvSpPr>
            <a:spLocks noChangeArrowheads="1"/>
          </p:cNvSpPr>
          <p:nvPr/>
        </p:nvSpPr>
        <p:spPr bwMode="auto">
          <a:xfrm>
            <a:off x="3136406" y="5457878"/>
            <a:ext cx="1441450" cy="28733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13" name="Rectangle 41"/>
          <p:cNvSpPr>
            <a:spLocks noChangeArrowheads="1"/>
          </p:cNvSpPr>
          <p:nvPr/>
        </p:nvSpPr>
        <p:spPr bwMode="auto">
          <a:xfrm>
            <a:off x="3136406" y="5746803"/>
            <a:ext cx="1441450" cy="28733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14" name="Rectangle 42"/>
          <p:cNvSpPr>
            <a:spLocks noChangeArrowheads="1"/>
          </p:cNvSpPr>
          <p:nvPr/>
        </p:nvSpPr>
        <p:spPr bwMode="auto">
          <a:xfrm>
            <a:off x="3136406" y="6034140"/>
            <a:ext cx="1441450" cy="28733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15" name="Line 69"/>
          <p:cNvSpPr>
            <a:spLocks noChangeShapeType="1"/>
          </p:cNvSpPr>
          <p:nvPr/>
        </p:nvSpPr>
        <p:spPr bwMode="auto">
          <a:xfrm>
            <a:off x="3136406" y="5516615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6" name="Line 70"/>
          <p:cNvSpPr>
            <a:spLocks noChangeShapeType="1"/>
          </p:cNvSpPr>
          <p:nvPr/>
        </p:nvSpPr>
        <p:spPr bwMode="auto">
          <a:xfrm>
            <a:off x="3136406" y="5589640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7" name="Line 71"/>
          <p:cNvSpPr>
            <a:spLocks noChangeShapeType="1"/>
          </p:cNvSpPr>
          <p:nvPr/>
        </p:nvSpPr>
        <p:spPr bwMode="auto">
          <a:xfrm>
            <a:off x="3136406" y="5803953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8" name="Line 72"/>
          <p:cNvSpPr>
            <a:spLocks noChangeShapeType="1"/>
          </p:cNvSpPr>
          <p:nvPr/>
        </p:nvSpPr>
        <p:spPr bwMode="auto">
          <a:xfrm>
            <a:off x="3136406" y="5876978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9" name="Line 73"/>
          <p:cNvSpPr>
            <a:spLocks noChangeShapeType="1"/>
          </p:cNvSpPr>
          <p:nvPr/>
        </p:nvSpPr>
        <p:spPr bwMode="auto">
          <a:xfrm>
            <a:off x="3136406" y="6091290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0" name="Line 74"/>
          <p:cNvSpPr>
            <a:spLocks noChangeShapeType="1"/>
          </p:cNvSpPr>
          <p:nvPr/>
        </p:nvSpPr>
        <p:spPr bwMode="auto">
          <a:xfrm>
            <a:off x="3136406" y="6164315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2" name="Line 79"/>
          <p:cNvSpPr>
            <a:spLocks noChangeShapeType="1"/>
          </p:cNvSpPr>
          <p:nvPr/>
        </p:nvSpPr>
        <p:spPr bwMode="auto">
          <a:xfrm>
            <a:off x="3136406" y="5661078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3" name="Line 80"/>
          <p:cNvSpPr>
            <a:spLocks noChangeShapeType="1"/>
          </p:cNvSpPr>
          <p:nvPr/>
        </p:nvSpPr>
        <p:spPr bwMode="auto">
          <a:xfrm>
            <a:off x="3136406" y="5948415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4" name="Line 81"/>
          <p:cNvSpPr>
            <a:spLocks noChangeShapeType="1"/>
          </p:cNvSpPr>
          <p:nvPr/>
        </p:nvSpPr>
        <p:spPr bwMode="auto">
          <a:xfrm>
            <a:off x="3136406" y="6235753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5" name="TextBox 19"/>
          <p:cNvSpPr txBox="1"/>
          <p:nvPr/>
        </p:nvSpPr>
        <p:spPr>
          <a:xfrm>
            <a:off x="3704119" y="5473448"/>
            <a:ext cx="285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26" name="TextBox 20"/>
          <p:cNvSpPr txBox="1"/>
          <p:nvPr/>
        </p:nvSpPr>
        <p:spPr>
          <a:xfrm>
            <a:off x="3704119" y="5769139"/>
            <a:ext cx="285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20</a:t>
            </a:r>
            <a:endParaRPr lang="ko-KR" altLang="en-US" sz="1600" dirty="0"/>
          </a:p>
        </p:txBody>
      </p:sp>
      <p:sp>
        <p:nvSpPr>
          <p:cNvPr id="27" name="TextBox 21"/>
          <p:cNvSpPr txBox="1"/>
          <p:nvPr/>
        </p:nvSpPr>
        <p:spPr>
          <a:xfrm>
            <a:off x="3704119" y="6054891"/>
            <a:ext cx="285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30</a:t>
            </a:r>
            <a:endParaRPr lang="ko-KR" altLang="en-US" sz="1600" dirty="0"/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4614089" y="4639466"/>
            <a:ext cx="3289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</a:t>
            </a:r>
            <a:endParaRPr lang="en-US" altLang="ko-KR" sz="1800" b="1" dirty="0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3131334" y="4528341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3131334" y="4666454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3131334" y="4807741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3131334" y="4944266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3213884" y="4591841"/>
            <a:ext cx="129540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FFFF00"/>
                </a:solidFill>
              </a:rPr>
              <a:t>array</a:t>
            </a:r>
            <a:endParaRPr lang="en-US" altLang="ko-KR" sz="1800" b="1" dirty="0">
              <a:solidFill>
                <a:srgbClr val="FFFF00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43981" y="5447513"/>
            <a:ext cx="382590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743981" y="5733265"/>
            <a:ext cx="382590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2743981" y="6019017"/>
            <a:ext cx="382590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09227" y="5598327"/>
            <a:ext cx="1000132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009227" y="5876141"/>
            <a:ext cx="1008070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4009227" y="6161893"/>
            <a:ext cx="1008070" cy="2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42178" y="5288760"/>
            <a:ext cx="2714644" cy="940837"/>
            <a:chOff x="500034" y="2214554"/>
            <a:chExt cx="1974286" cy="940837"/>
          </a:xfrm>
        </p:grpSpPr>
        <p:sp>
          <p:nvSpPr>
            <p:cNvPr id="48" name="Text Box 53"/>
            <p:cNvSpPr txBox="1">
              <a:spLocks noChangeArrowheads="1"/>
            </p:cNvSpPr>
            <p:nvPr/>
          </p:nvSpPr>
          <p:spPr bwMode="auto">
            <a:xfrm>
              <a:off x="507972" y="2214554"/>
              <a:ext cx="19663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array    == &amp;array[0]</a:t>
              </a:r>
              <a:endParaRPr lang="en-US" altLang="ko-KR" b="1" u="sng" dirty="0">
                <a:latin typeface="+mj-lt"/>
              </a:endParaRPr>
            </a:p>
          </p:txBody>
        </p:sp>
        <p:sp>
          <p:nvSpPr>
            <p:cNvPr id="49" name="Text Box 53"/>
            <p:cNvSpPr txBox="1">
              <a:spLocks noChangeArrowheads="1"/>
            </p:cNvSpPr>
            <p:nvPr/>
          </p:nvSpPr>
          <p:spPr bwMode="auto">
            <a:xfrm>
              <a:off x="500034" y="2500306"/>
              <a:ext cx="18703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array+1 == &amp;array[1]</a:t>
              </a:r>
              <a:endParaRPr lang="en-US" altLang="ko-KR" b="1" dirty="0">
                <a:latin typeface="+mj-lt"/>
              </a:endParaRPr>
            </a:p>
          </p:txBody>
        </p:sp>
        <p:sp>
          <p:nvSpPr>
            <p:cNvPr id="50" name="Text Box 53"/>
            <p:cNvSpPr txBox="1">
              <a:spLocks noChangeArrowheads="1"/>
            </p:cNvSpPr>
            <p:nvPr/>
          </p:nvSpPr>
          <p:spPr bwMode="auto">
            <a:xfrm>
              <a:off x="500034" y="2786059"/>
              <a:ext cx="18184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array+2 == &amp;array[2]</a:t>
              </a:r>
              <a:endParaRPr lang="en-US" altLang="ko-KR" b="1" dirty="0">
                <a:latin typeface="+mj-lt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914673" y="5402608"/>
            <a:ext cx="4157921" cy="955350"/>
            <a:chOff x="4261811" y="2357430"/>
            <a:chExt cx="3320738" cy="955350"/>
          </a:xfrm>
        </p:grpSpPr>
        <p:sp>
          <p:nvSpPr>
            <p:cNvPr id="45" name="Text Box 53"/>
            <p:cNvSpPr txBox="1">
              <a:spLocks noChangeArrowheads="1"/>
            </p:cNvSpPr>
            <p:nvPr/>
          </p:nvSpPr>
          <p:spPr bwMode="auto">
            <a:xfrm>
              <a:off x="4261811" y="2357430"/>
              <a:ext cx="32520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 *(array+0)==*&amp;array[0]==array[0]</a:t>
              </a:r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4330459" y="2643182"/>
              <a:ext cx="32520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*(array+1)==*&amp;array[1]==array[1]</a:t>
              </a:r>
              <a:endParaRPr lang="en-US" altLang="ko-KR" b="1" u="sng" dirty="0">
                <a:latin typeface="+mj-lt"/>
              </a:endParaRPr>
            </a:p>
          </p:txBody>
        </p:sp>
        <p:sp>
          <p:nvSpPr>
            <p:cNvPr id="47" name="Text Box 53"/>
            <p:cNvSpPr txBox="1">
              <a:spLocks noChangeArrowheads="1"/>
            </p:cNvSpPr>
            <p:nvPr/>
          </p:nvSpPr>
          <p:spPr bwMode="auto">
            <a:xfrm>
              <a:off x="4341147" y="2943448"/>
              <a:ext cx="31379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*(array+2)==*&amp;array[2]==array[2]</a:t>
              </a:r>
              <a:endParaRPr lang="en-US" altLang="ko-KR" b="1" u="sng" dirty="0">
                <a:latin typeface="+mj-lt"/>
              </a:endParaRPr>
            </a:p>
          </p:txBody>
        </p:sp>
      </p:grpSp>
      <p:cxnSp>
        <p:nvCxnSpPr>
          <p:cNvPr id="52" name="Shape 51"/>
          <p:cNvCxnSpPr/>
          <p:nvPr/>
        </p:nvCxnSpPr>
        <p:spPr>
          <a:xfrm rot="10800000" flipV="1">
            <a:off x="1604958" y="4860132"/>
            <a:ext cx="1895472" cy="428628"/>
          </a:xfrm>
          <a:prstGeom prst="bentConnector2">
            <a:avLst/>
          </a:prstGeom>
          <a:ln w="254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072066" y="4473914"/>
            <a:ext cx="3786214" cy="6429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&lt;&lt;</a:t>
            </a:r>
            <a:r>
              <a:rPr lang="ko-KR" altLang="en-US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결론 </a:t>
            </a:r>
            <a:r>
              <a:rPr lang="en-US" altLang="ko-KR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2&gt;&gt;</a:t>
            </a:r>
          </a:p>
          <a:p>
            <a:pPr algn="just"/>
            <a:r>
              <a:rPr lang="en-US" altLang="ko-KR" b="1" dirty="0" smtClean="0">
                <a:solidFill>
                  <a:srgbClr val="00B050"/>
                </a:solidFill>
              </a:rPr>
              <a:t>*(array+i)==*&amp;array[i]==array[i]</a:t>
            </a:r>
          </a:p>
        </p:txBody>
      </p:sp>
      <p:sp>
        <p:nvSpPr>
          <p:cNvPr id="54" name="Rectangle 40"/>
          <p:cNvSpPr>
            <a:spLocks noChangeArrowheads="1"/>
          </p:cNvSpPr>
          <p:nvPr/>
        </p:nvSpPr>
        <p:spPr bwMode="auto">
          <a:xfrm>
            <a:off x="3080614" y="2601490"/>
            <a:ext cx="1441450" cy="28733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55" name="Rectangle 41"/>
          <p:cNvSpPr>
            <a:spLocks noChangeArrowheads="1"/>
          </p:cNvSpPr>
          <p:nvPr/>
        </p:nvSpPr>
        <p:spPr bwMode="auto">
          <a:xfrm>
            <a:off x="3080614" y="2890415"/>
            <a:ext cx="1441450" cy="28733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3080614" y="3177752"/>
            <a:ext cx="1441450" cy="28733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57" name="Line 69"/>
          <p:cNvSpPr>
            <a:spLocks noChangeShapeType="1"/>
          </p:cNvSpPr>
          <p:nvPr/>
        </p:nvSpPr>
        <p:spPr bwMode="auto">
          <a:xfrm>
            <a:off x="3080614" y="2660227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8" name="Line 70"/>
          <p:cNvSpPr>
            <a:spLocks noChangeShapeType="1"/>
          </p:cNvSpPr>
          <p:nvPr/>
        </p:nvSpPr>
        <p:spPr bwMode="auto">
          <a:xfrm>
            <a:off x="3080614" y="2733252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9" name="Line 71"/>
          <p:cNvSpPr>
            <a:spLocks noChangeShapeType="1"/>
          </p:cNvSpPr>
          <p:nvPr/>
        </p:nvSpPr>
        <p:spPr bwMode="auto">
          <a:xfrm>
            <a:off x="3080614" y="2947565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0" name="Line 72"/>
          <p:cNvSpPr>
            <a:spLocks noChangeShapeType="1"/>
          </p:cNvSpPr>
          <p:nvPr/>
        </p:nvSpPr>
        <p:spPr bwMode="auto">
          <a:xfrm>
            <a:off x="3080614" y="3020590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Line 73"/>
          <p:cNvSpPr>
            <a:spLocks noChangeShapeType="1"/>
          </p:cNvSpPr>
          <p:nvPr/>
        </p:nvSpPr>
        <p:spPr bwMode="auto">
          <a:xfrm>
            <a:off x="3080614" y="3234902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2" name="Line 74"/>
          <p:cNvSpPr>
            <a:spLocks noChangeShapeType="1"/>
          </p:cNvSpPr>
          <p:nvPr/>
        </p:nvSpPr>
        <p:spPr bwMode="auto">
          <a:xfrm>
            <a:off x="3080614" y="3307927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3" name="Line 79"/>
          <p:cNvSpPr>
            <a:spLocks noChangeShapeType="1"/>
          </p:cNvSpPr>
          <p:nvPr/>
        </p:nvSpPr>
        <p:spPr bwMode="auto">
          <a:xfrm>
            <a:off x="3080614" y="2804690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4" name="Line 80"/>
          <p:cNvSpPr>
            <a:spLocks noChangeShapeType="1"/>
          </p:cNvSpPr>
          <p:nvPr/>
        </p:nvSpPr>
        <p:spPr bwMode="auto">
          <a:xfrm>
            <a:off x="3080614" y="3092027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5" name="Line 81"/>
          <p:cNvSpPr>
            <a:spLocks noChangeShapeType="1"/>
          </p:cNvSpPr>
          <p:nvPr/>
        </p:nvSpPr>
        <p:spPr bwMode="auto">
          <a:xfrm>
            <a:off x="3080614" y="3379365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6" name="TextBox 19"/>
          <p:cNvSpPr txBox="1"/>
          <p:nvPr/>
        </p:nvSpPr>
        <p:spPr>
          <a:xfrm>
            <a:off x="3648327" y="2617060"/>
            <a:ext cx="285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67" name="TextBox 20"/>
          <p:cNvSpPr txBox="1"/>
          <p:nvPr/>
        </p:nvSpPr>
        <p:spPr>
          <a:xfrm>
            <a:off x="3648327" y="2912751"/>
            <a:ext cx="285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20</a:t>
            </a:r>
            <a:endParaRPr lang="ko-KR" altLang="en-US" sz="1600" dirty="0"/>
          </a:p>
        </p:txBody>
      </p:sp>
      <p:sp>
        <p:nvSpPr>
          <p:cNvPr id="68" name="TextBox 21"/>
          <p:cNvSpPr txBox="1"/>
          <p:nvPr/>
        </p:nvSpPr>
        <p:spPr>
          <a:xfrm>
            <a:off x="3648327" y="3198503"/>
            <a:ext cx="285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30</a:t>
            </a:r>
            <a:endParaRPr lang="ko-KR" altLang="en-US" sz="1600" dirty="0"/>
          </a:p>
        </p:txBody>
      </p:sp>
      <p:sp>
        <p:nvSpPr>
          <p:cNvPr id="69" name="Text Box 7"/>
          <p:cNvSpPr txBox="1">
            <a:spLocks noChangeArrowheads="1"/>
          </p:cNvSpPr>
          <p:nvPr/>
        </p:nvSpPr>
        <p:spPr bwMode="auto">
          <a:xfrm>
            <a:off x="4558297" y="1783078"/>
            <a:ext cx="3289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</a:t>
            </a:r>
            <a:endParaRPr lang="en-US" altLang="ko-KR" sz="1800" b="1" dirty="0"/>
          </a:p>
        </p:txBody>
      </p:sp>
      <p:sp>
        <p:nvSpPr>
          <p:cNvPr id="70" name="Rectangle 8"/>
          <p:cNvSpPr>
            <a:spLocks noChangeArrowheads="1"/>
          </p:cNvSpPr>
          <p:nvPr/>
        </p:nvSpPr>
        <p:spPr bwMode="auto">
          <a:xfrm>
            <a:off x="3075542" y="1671953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auto">
          <a:xfrm>
            <a:off x="3075542" y="1810066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72" name="Rectangle 10"/>
          <p:cNvSpPr>
            <a:spLocks noChangeArrowheads="1"/>
          </p:cNvSpPr>
          <p:nvPr/>
        </p:nvSpPr>
        <p:spPr bwMode="auto">
          <a:xfrm>
            <a:off x="3075542" y="1951353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73" name="Rectangle 11"/>
          <p:cNvSpPr>
            <a:spLocks noChangeArrowheads="1"/>
          </p:cNvSpPr>
          <p:nvPr/>
        </p:nvSpPr>
        <p:spPr bwMode="auto">
          <a:xfrm>
            <a:off x="3075542" y="2087878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74" name="Rectangle 12"/>
          <p:cNvSpPr>
            <a:spLocks noChangeArrowheads="1"/>
          </p:cNvSpPr>
          <p:nvPr/>
        </p:nvSpPr>
        <p:spPr bwMode="auto">
          <a:xfrm>
            <a:off x="3158092" y="1735453"/>
            <a:ext cx="129540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FFFF00"/>
                </a:solidFill>
              </a:rPr>
              <a:t>array</a:t>
            </a:r>
            <a:endParaRPr lang="en-US" altLang="ko-KR" sz="1800" b="1" dirty="0">
              <a:solidFill>
                <a:srgbClr val="FFFF00"/>
              </a:solidFill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2688189" y="2591125"/>
            <a:ext cx="382590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2688189" y="2876877"/>
            <a:ext cx="382590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688189" y="3162629"/>
            <a:ext cx="382590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953435" y="2741939"/>
            <a:ext cx="1000132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3953435" y="3019753"/>
            <a:ext cx="1008070" cy="158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3953435" y="3305505"/>
            <a:ext cx="1008070" cy="2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/>
          <p:cNvGrpSpPr/>
          <p:nvPr/>
        </p:nvGrpSpPr>
        <p:grpSpPr>
          <a:xfrm>
            <a:off x="989776" y="2432372"/>
            <a:ext cx="1939150" cy="940837"/>
            <a:chOff x="500034" y="2214554"/>
            <a:chExt cx="1410290" cy="940837"/>
          </a:xfrm>
        </p:grpSpPr>
        <p:sp>
          <p:nvSpPr>
            <p:cNvPr id="82" name="Text Box 53"/>
            <p:cNvSpPr txBox="1">
              <a:spLocks noChangeArrowheads="1"/>
            </p:cNvSpPr>
            <p:nvPr/>
          </p:nvSpPr>
          <p:spPr bwMode="auto">
            <a:xfrm>
              <a:off x="507972" y="2214554"/>
              <a:ext cx="13631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   p == &amp;p[0]</a:t>
              </a:r>
              <a:endParaRPr lang="en-US" altLang="ko-KR" b="1" u="sng" dirty="0">
                <a:latin typeface="+mj-lt"/>
              </a:endParaRPr>
            </a:p>
          </p:txBody>
        </p:sp>
        <p:sp>
          <p:nvSpPr>
            <p:cNvPr id="83" name="Text Box 53"/>
            <p:cNvSpPr txBox="1">
              <a:spLocks noChangeArrowheads="1"/>
            </p:cNvSpPr>
            <p:nvPr/>
          </p:nvSpPr>
          <p:spPr bwMode="auto">
            <a:xfrm>
              <a:off x="500034" y="2500306"/>
              <a:ext cx="14102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p+1 == &amp;p[1]</a:t>
              </a:r>
              <a:endParaRPr lang="en-US" altLang="ko-KR" b="1" dirty="0">
                <a:latin typeface="+mj-lt"/>
              </a:endParaRPr>
            </a:p>
          </p:txBody>
        </p:sp>
        <p:sp>
          <p:nvSpPr>
            <p:cNvPr id="84" name="Text Box 53"/>
            <p:cNvSpPr txBox="1">
              <a:spLocks noChangeArrowheads="1"/>
            </p:cNvSpPr>
            <p:nvPr/>
          </p:nvSpPr>
          <p:spPr bwMode="auto">
            <a:xfrm>
              <a:off x="500034" y="2786059"/>
              <a:ext cx="137111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p+2 == &amp;p[2]</a:t>
              </a:r>
              <a:endParaRPr lang="en-US" altLang="ko-KR" b="1" dirty="0">
                <a:latin typeface="+mj-lt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858881" y="2546220"/>
            <a:ext cx="4157921" cy="955350"/>
            <a:chOff x="4261811" y="2357430"/>
            <a:chExt cx="3320738" cy="955350"/>
          </a:xfrm>
        </p:grpSpPr>
        <p:sp>
          <p:nvSpPr>
            <p:cNvPr id="86" name="Text Box 53"/>
            <p:cNvSpPr txBox="1">
              <a:spLocks noChangeArrowheads="1"/>
            </p:cNvSpPr>
            <p:nvPr/>
          </p:nvSpPr>
          <p:spPr bwMode="auto">
            <a:xfrm>
              <a:off x="4261811" y="2357430"/>
              <a:ext cx="32520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 *(p+0)==*&amp;p[0]==p[0]</a:t>
              </a:r>
            </a:p>
          </p:txBody>
        </p:sp>
        <p:sp>
          <p:nvSpPr>
            <p:cNvPr id="87" name="Text Box 53"/>
            <p:cNvSpPr txBox="1">
              <a:spLocks noChangeArrowheads="1"/>
            </p:cNvSpPr>
            <p:nvPr/>
          </p:nvSpPr>
          <p:spPr bwMode="auto">
            <a:xfrm>
              <a:off x="4330459" y="2643182"/>
              <a:ext cx="32520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*(p+1)==*&amp;p[1]==p[1]</a:t>
              </a:r>
              <a:endParaRPr lang="en-US" altLang="ko-KR" b="1" u="sng" dirty="0">
                <a:latin typeface="+mj-lt"/>
              </a:endParaRPr>
            </a:p>
          </p:txBody>
        </p:sp>
        <p:sp>
          <p:nvSpPr>
            <p:cNvPr id="88" name="Text Box 53"/>
            <p:cNvSpPr txBox="1">
              <a:spLocks noChangeArrowheads="1"/>
            </p:cNvSpPr>
            <p:nvPr/>
          </p:nvSpPr>
          <p:spPr bwMode="auto">
            <a:xfrm>
              <a:off x="4341147" y="2943448"/>
              <a:ext cx="31379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j-lt"/>
                </a:rPr>
                <a:t>*(p+2)==*&amp;p[2]==p[2]</a:t>
              </a:r>
              <a:endParaRPr lang="en-US" altLang="ko-KR" b="1" u="sng" dirty="0">
                <a:latin typeface="+mj-lt"/>
              </a:endParaRPr>
            </a:p>
          </p:txBody>
        </p:sp>
      </p:grpSp>
      <p:cxnSp>
        <p:nvCxnSpPr>
          <p:cNvPr id="89" name="Shape 88"/>
          <p:cNvCxnSpPr>
            <a:endCxn id="82" idx="0"/>
          </p:cNvCxnSpPr>
          <p:nvPr/>
        </p:nvCxnSpPr>
        <p:spPr>
          <a:xfrm rot="10800000" flipV="1">
            <a:off x="1937876" y="2003744"/>
            <a:ext cx="1506762" cy="428628"/>
          </a:xfrm>
          <a:prstGeom prst="bentConnector2">
            <a:avLst/>
          </a:prstGeom>
          <a:ln w="254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5000628" y="1657564"/>
            <a:ext cx="3786214" cy="6429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&lt;&lt;</a:t>
            </a:r>
            <a:r>
              <a:rPr lang="ko-KR" altLang="en-US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결론 </a:t>
            </a:r>
            <a:r>
              <a:rPr lang="en-US" altLang="ko-KR" b="1" dirty="0" smtClean="0">
                <a:solidFill>
                  <a:srgbClr val="00B050"/>
                </a:solidFill>
                <a:latin typeface="굴림체" pitchFamily="49" charset="-127"/>
                <a:ea typeface="굴림체" pitchFamily="49" charset="-127"/>
              </a:rPr>
              <a:t>1&gt;&gt;</a:t>
            </a:r>
          </a:p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  *(p+i) == *&amp;p[i] == p[i]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 rot="10800000" flipH="1">
            <a:off x="50780" y="3927477"/>
            <a:ext cx="9093220" cy="1588"/>
          </a:xfrm>
          <a:prstGeom prst="line">
            <a:avLst/>
          </a:prstGeom>
          <a:ln w="25400" cmpd="sng">
            <a:solidFill>
              <a:schemeClr val="accent6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(9/16)---[4-7.c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1413884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포인터 변수와 배열의 크기 차이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포인터 변수 </a:t>
            </a:r>
            <a:r>
              <a:rPr lang="en-US" altLang="ko-KR" b="1" dirty="0" smtClean="0">
                <a:solidFill>
                  <a:srgbClr val="0000FF"/>
                </a:solidFill>
              </a:rPr>
              <a:t>-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바이트로 고정</a:t>
            </a:r>
            <a:r>
              <a:rPr lang="en-US" altLang="ko-KR" b="1" dirty="0" smtClean="0"/>
              <a:t>, </a:t>
            </a:r>
            <a:r>
              <a:rPr lang="ko-KR" altLang="en-US" b="1" dirty="0" smtClean="0">
                <a:solidFill>
                  <a:srgbClr val="0000FF"/>
                </a:solidFill>
              </a:rPr>
              <a:t>배열 </a:t>
            </a:r>
            <a:r>
              <a:rPr lang="en-US" altLang="ko-KR" b="1" dirty="0" smtClean="0">
                <a:solidFill>
                  <a:srgbClr val="0000FF"/>
                </a:solidFill>
              </a:rPr>
              <a:t>-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배열 길이에 따라 가변적</a:t>
            </a:r>
            <a:endParaRPr lang="en-US" altLang="ko-KR" b="1" dirty="0" smtClean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137" y="2042650"/>
            <a:ext cx="8224239" cy="452431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array[3]={10, 20, 30};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     // </a:t>
            </a:r>
            <a:r>
              <a:rPr lang="ko-KR" altLang="en-US" b="1" dirty="0" smtClean="0">
                <a:solidFill>
                  <a:srgbClr val="0000FF"/>
                </a:solidFill>
              </a:rPr>
              <a:t>포인터 변수에 배열의 시작 주소 저장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/>
              <a:t>%d %d %d</a:t>
            </a:r>
            <a:r>
              <a:rPr lang="en-US" altLang="ko-KR" dirty="0" smtClean="0"/>
              <a:t> \n",    </a:t>
            </a:r>
            <a:r>
              <a:rPr lang="en-US" altLang="ko-KR" b="1" dirty="0" smtClean="0"/>
              <a:t>array[0]</a:t>
            </a:r>
            <a:r>
              <a:rPr lang="en-US" altLang="ko-KR" dirty="0" smtClean="0"/>
              <a:t>,     </a:t>
            </a:r>
            <a:r>
              <a:rPr lang="en-US" altLang="ko-KR" b="1" dirty="0" smtClean="0"/>
              <a:t>array[1]</a:t>
            </a:r>
            <a:r>
              <a:rPr lang="en-US" altLang="ko-KR" dirty="0" smtClean="0"/>
              <a:t>,    </a:t>
            </a:r>
            <a:r>
              <a:rPr lang="en-US" altLang="ko-KR" b="1" dirty="0" smtClean="0"/>
              <a:t>array[2]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/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/>
              <a:t>*(array+0)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*(array+1)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*(array+2)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/>
              <a:t>%d %d %d</a:t>
            </a:r>
            <a:r>
              <a:rPr lang="en-US" altLang="ko-KR" dirty="0" smtClean="0"/>
              <a:t> \n",    </a:t>
            </a:r>
            <a:r>
              <a:rPr lang="en-US" altLang="ko-KR" b="1" dirty="0" smtClean="0"/>
              <a:t>p[0]</a:t>
            </a:r>
            <a:r>
              <a:rPr lang="en-US" altLang="ko-KR" dirty="0" smtClean="0"/>
              <a:t>,    </a:t>
            </a:r>
            <a:r>
              <a:rPr lang="en-US" altLang="ko-KR" b="1" dirty="0" smtClean="0"/>
              <a:t>p[1]</a:t>
            </a:r>
            <a:r>
              <a:rPr lang="en-US" altLang="ko-KR" dirty="0" smtClean="0"/>
              <a:t>,     </a:t>
            </a:r>
            <a:r>
              <a:rPr lang="en-US" altLang="ko-KR" b="1" dirty="0" smtClean="0"/>
              <a:t>p[2]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/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/>
              <a:t>*(p+0)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*(p+1)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*(p+2)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배열의 크기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포인터의 크기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(array)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(p)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740" y="5943844"/>
            <a:ext cx="103746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바이트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63161" y="5943844"/>
            <a:ext cx="9188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4</a:t>
            </a:r>
            <a:r>
              <a:rPr lang="ko-KR" altLang="en-US" sz="1600" b="1" dirty="0" smtClean="0"/>
              <a:t>바이트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(10/16)---[4-8.c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주소의 가감산을 이용한 배열의 접근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7224" y="1600640"/>
            <a:ext cx="8072494" cy="501675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…   </a:t>
            </a:r>
          </a:p>
          <a:p>
            <a:r>
              <a:rPr lang="en-US" altLang="ko-KR" sz="2000" dirty="0" smtClean="0"/>
              <a:t>   int array[3]={10, 20, 30};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* p=NULL;</a:t>
            </a:r>
          </a:p>
          <a:p>
            <a:r>
              <a:rPr lang="en-US" altLang="ko-KR" sz="2000" dirty="0" smtClean="0"/>
              <a:t>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sz="2000" dirty="0" smtClean="0"/>
              <a:t>	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p=&amp;array[0];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p[0]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p[1]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p[2]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*(p+1)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*(p+2)</a:t>
            </a:r>
            <a:r>
              <a:rPr lang="en-US" altLang="ko-KR" sz="2000" dirty="0" smtClean="0"/>
              <a:t>);	</a:t>
            </a:r>
          </a:p>
          <a:p>
            <a:r>
              <a:rPr lang="en-US" altLang="ko-KR" sz="2000" dirty="0" smtClean="0"/>
              <a:t>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p=array+1;</a:t>
            </a:r>
            <a:r>
              <a:rPr lang="en-US" altLang="ko-KR" sz="2000" dirty="0" smtClean="0"/>
              <a:t>	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p=&amp;array[1];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p[-1]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p[0]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p[1]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*(p-1)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*(p+1)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p=array+2;</a:t>
            </a:r>
            <a:r>
              <a:rPr lang="en-US" altLang="ko-KR" sz="2000" dirty="0" smtClean="0"/>
              <a:t>	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p=&amp;array[2];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p[-2]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p[-1]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p[0]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%d %d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*(p-2)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*(p-1)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…</a:t>
            </a:r>
          </a:p>
        </p:txBody>
      </p:sp>
      <p:sp>
        <p:nvSpPr>
          <p:cNvPr id="5" name="타원 4"/>
          <p:cNvSpPr/>
          <p:nvPr/>
        </p:nvSpPr>
        <p:spPr>
          <a:xfrm>
            <a:off x="285720" y="2787190"/>
            <a:ext cx="571504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7</a:t>
            </a:r>
            <a:r>
              <a:rPr lang="ko-KR" altLang="en-US" b="1" dirty="0" smtClean="0">
                <a:solidFill>
                  <a:schemeClr val="tx1"/>
                </a:solidFill>
              </a:rPr>
              <a:t>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5920" y="3973740"/>
            <a:ext cx="785818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11</a:t>
            </a:r>
            <a:r>
              <a:rPr lang="ko-KR" altLang="en-US" b="1" dirty="0" smtClean="0">
                <a:solidFill>
                  <a:schemeClr val="tx1"/>
                </a:solidFill>
              </a:rPr>
              <a:t>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0434" y="5229464"/>
            <a:ext cx="785818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15</a:t>
            </a:r>
            <a:r>
              <a:rPr lang="ko-KR" altLang="en-US" b="1" dirty="0" smtClean="0">
                <a:solidFill>
                  <a:schemeClr val="tx1"/>
                </a:solidFill>
              </a:rPr>
              <a:t>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(11/16)---[4-8.c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362" y="2143116"/>
            <a:ext cx="885828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" name="직사각형 128"/>
          <p:cNvSpPr/>
          <p:nvPr/>
        </p:nvSpPr>
        <p:spPr>
          <a:xfrm>
            <a:off x="2428860" y="3615418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5357818" y="4073074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8528986" y="4529598"/>
            <a:ext cx="357190" cy="35719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(12/16)---[4-9.c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5145" y="1142984"/>
            <a:ext cx="8344573" cy="563231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array[3]={10, 20, 30};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00B050"/>
                </a:solidFill>
              </a:rPr>
              <a:t>// p=&amp;array[0];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*(p+2)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p=p+1;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00B050"/>
                </a:solidFill>
              </a:rPr>
              <a:t>// p=&amp;array[1];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p[-1]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); 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*(p-1)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*(p+1)</a:t>
            </a:r>
            <a:r>
              <a:rPr lang="en-US" altLang="ko-KR" dirty="0" smtClean="0"/>
              <a:t>);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p=p+1;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00B050"/>
                </a:solidFill>
              </a:rPr>
              <a:t>// p=&amp;array[2];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p[-2]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p[-1]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*(p-2)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*(p-1)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*p</a:t>
            </a:r>
            <a:r>
              <a:rPr lang="en-US" altLang="ko-KR" dirty="0" smtClean="0"/>
              <a:t>); 0)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3238" y="4546479"/>
            <a:ext cx="2205042" cy="216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(13/16)---[4-10.c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272" y="1139761"/>
            <a:ext cx="5030736" cy="563231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…</a:t>
            </a:r>
          </a:p>
          <a:p>
            <a:r>
              <a:rPr lang="en-US" altLang="ko-KR" dirty="0" smtClean="0"/>
              <a:t>   int array[3];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*p = 10;</a:t>
            </a:r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);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*(p+1)=20;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);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*(p+2)=30;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);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 </a:t>
            </a:r>
          </a:p>
          <a:p>
            <a:r>
              <a:rPr lang="en-US" altLang="ko-KR" dirty="0" smtClean="0"/>
              <a:t>  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*(p+2)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);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</p:txBody>
      </p:sp>
      <p:sp>
        <p:nvSpPr>
          <p:cNvPr id="7" name="타원 6"/>
          <p:cNvSpPr/>
          <p:nvPr/>
        </p:nvSpPr>
        <p:spPr>
          <a:xfrm>
            <a:off x="128330" y="1928802"/>
            <a:ext cx="571504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7</a:t>
            </a:r>
            <a:r>
              <a:rPr lang="ko-KR" altLang="en-US" b="1" dirty="0" smtClean="0">
                <a:solidFill>
                  <a:schemeClr val="tx1"/>
                </a:solidFill>
              </a:rPr>
              <a:t>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056" y="3558494"/>
            <a:ext cx="642910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13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28330" y="2500306"/>
            <a:ext cx="571504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9</a:t>
            </a:r>
            <a:r>
              <a:rPr lang="ko-KR" altLang="en-US" b="1" dirty="0" smtClean="0">
                <a:solidFill>
                  <a:schemeClr val="tx1"/>
                </a:solidFill>
              </a:rPr>
              <a:t>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0274" y="4673606"/>
            <a:ext cx="642910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17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(14/16)---[4-10.c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34952" y="2213622"/>
            <a:ext cx="2822596" cy="2288636"/>
            <a:chOff x="285720" y="1438258"/>
            <a:chExt cx="2822596" cy="2288636"/>
          </a:xfrm>
        </p:grpSpPr>
        <p:sp>
          <p:nvSpPr>
            <p:cNvPr id="22" name="Rectangle 40"/>
            <p:cNvSpPr>
              <a:spLocks noChangeArrowheads="1"/>
            </p:cNvSpPr>
            <p:nvPr/>
          </p:nvSpPr>
          <p:spPr bwMode="auto">
            <a:xfrm>
              <a:off x="1046449" y="2367795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1046449" y="2656720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1046449" y="2944057"/>
              <a:ext cx="1441450" cy="2873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5" name="Line 69"/>
            <p:cNvSpPr>
              <a:spLocks noChangeShapeType="1"/>
            </p:cNvSpPr>
            <p:nvPr/>
          </p:nvSpPr>
          <p:spPr bwMode="auto">
            <a:xfrm>
              <a:off x="1046449" y="24265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" name="Line 70"/>
            <p:cNvSpPr>
              <a:spLocks noChangeShapeType="1"/>
            </p:cNvSpPr>
            <p:nvPr/>
          </p:nvSpPr>
          <p:spPr bwMode="auto">
            <a:xfrm>
              <a:off x="1046449" y="249955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" name="Line 71"/>
            <p:cNvSpPr>
              <a:spLocks noChangeShapeType="1"/>
            </p:cNvSpPr>
            <p:nvPr/>
          </p:nvSpPr>
          <p:spPr bwMode="auto">
            <a:xfrm>
              <a:off x="1046449" y="27138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" name="Line 72"/>
            <p:cNvSpPr>
              <a:spLocks noChangeShapeType="1"/>
            </p:cNvSpPr>
            <p:nvPr/>
          </p:nvSpPr>
          <p:spPr bwMode="auto">
            <a:xfrm>
              <a:off x="1046449" y="27868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" name="Line 73"/>
            <p:cNvSpPr>
              <a:spLocks noChangeShapeType="1"/>
            </p:cNvSpPr>
            <p:nvPr/>
          </p:nvSpPr>
          <p:spPr bwMode="auto">
            <a:xfrm>
              <a:off x="1046449" y="300120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" name="Line 74"/>
            <p:cNvSpPr>
              <a:spLocks noChangeShapeType="1"/>
            </p:cNvSpPr>
            <p:nvPr/>
          </p:nvSpPr>
          <p:spPr bwMode="auto">
            <a:xfrm>
              <a:off x="1046449" y="30742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" name="Line 79"/>
            <p:cNvSpPr>
              <a:spLocks noChangeShapeType="1"/>
            </p:cNvSpPr>
            <p:nvPr/>
          </p:nvSpPr>
          <p:spPr bwMode="auto">
            <a:xfrm>
              <a:off x="1046449" y="25709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" name="Line 80"/>
            <p:cNvSpPr>
              <a:spLocks noChangeShapeType="1"/>
            </p:cNvSpPr>
            <p:nvPr/>
          </p:nvSpPr>
          <p:spPr bwMode="auto">
            <a:xfrm>
              <a:off x="1046449" y="28583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" name="Line 81"/>
            <p:cNvSpPr>
              <a:spLocks noChangeShapeType="1"/>
            </p:cNvSpPr>
            <p:nvPr/>
          </p:nvSpPr>
          <p:spPr bwMode="auto">
            <a:xfrm>
              <a:off x="1046449" y="31456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" name="TextBox 16"/>
            <p:cNvSpPr txBox="1"/>
            <p:nvPr/>
          </p:nvSpPr>
          <p:spPr>
            <a:xfrm>
              <a:off x="1614162" y="2383365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rgbClr val="FF0000"/>
                  </a:solidFill>
                </a:rPr>
                <a:t>10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17"/>
            <p:cNvSpPr txBox="1"/>
            <p:nvPr/>
          </p:nvSpPr>
          <p:spPr>
            <a:xfrm>
              <a:off x="1614162" y="2679056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?</a:t>
              </a:r>
              <a:endParaRPr lang="ko-KR" altLang="en-US" sz="1600" dirty="0"/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1614162" y="2964808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?</a:t>
              </a:r>
              <a:endParaRPr lang="ko-KR" altLang="en-US" sz="1600" dirty="0"/>
            </a:p>
          </p:txBody>
        </p:sp>
        <p:sp>
          <p:nvSpPr>
            <p:cNvPr id="37" name="Text Box 7"/>
            <p:cNvSpPr txBox="1">
              <a:spLocks noChangeArrowheads="1"/>
            </p:cNvSpPr>
            <p:nvPr/>
          </p:nvSpPr>
          <p:spPr bwMode="auto">
            <a:xfrm>
              <a:off x="2524132" y="1549383"/>
              <a:ext cx="3321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 smtClean="0"/>
                <a:t>P</a:t>
              </a:r>
              <a:endParaRPr lang="en-US" altLang="ko-KR" sz="1800" dirty="0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1041377" y="14382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9" name="Rectangle 9"/>
            <p:cNvSpPr>
              <a:spLocks noChangeArrowheads="1"/>
            </p:cNvSpPr>
            <p:nvPr/>
          </p:nvSpPr>
          <p:spPr bwMode="auto">
            <a:xfrm>
              <a:off x="1041377" y="1576371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40" name="Rectangle 10"/>
            <p:cNvSpPr>
              <a:spLocks noChangeArrowheads="1"/>
            </p:cNvSpPr>
            <p:nvPr/>
          </p:nvSpPr>
          <p:spPr bwMode="auto">
            <a:xfrm>
              <a:off x="1041377" y="17176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41" name="Rectangle 11"/>
            <p:cNvSpPr>
              <a:spLocks noChangeArrowheads="1"/>
            </p:cNvSpPr>
            <p:nvPr/>
          </p:nvSpPr>
          <p:spPr bwMode="auto">
            <a:xfrm>
              <a:off x="1041377" y="1854183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1123927" y="1501758"/>
              <a:ext cx="129540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array</a:t>
              </a:r>
              <a:endParaRPr lang="en-US" altLang="ko-KR" sz="1600" dirty="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855638" y="2357430"/>
              <a:ext cx="180976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V="1">
              <a:off x="1919270" y="2500306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217"/>
            <p:cNvGrpSpPr/>
            <p:nvPr/>
          </p:nvGrpSpPr>
          <p:grpSpPr>
            <a:xfrm>
              <a:off x="285720" y="2186956"/>
              <a:ext cx="1155256" cy="872154"/>
              <a:chOff x="500034" y="2160126"/>
              <a:chExt cx="1168234" cy="872154"/>
            </a:xfrm>
          </p:grpSpPr>
          <p:sp>
            <p:nvSpPr>
              <p:cNvPr id="54" name="Text Box 53"/>
              <p:cNvSpPr txBox="1">
                <a:spLocks noChangeArrowheads="1"/>
              </p:cNvSpPr>
              <p:nvPr/>
            </p:nvSpPr>
            <p:spPr bwMode="auto">
              <a:xfrm>
                <a:off x="533200" y="2160126"/>
                <a:ext cx="113506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array</a:t>
                </a:r>
                <a:endParaRPr lang="en-US" altLang="ko-KR" sz="1400" b="1" u="sng" dirty="0">
                  <a:latin typeface="+mj-lt"/>
                </a:endParaRPr>
              </a:p>
            </p:txBody>
          </p:sp>
          <p:sp>
            <p:nvSpPr>
              <p:cNvPr id="55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500306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ko-KR" sz="1000" b="1" dirty="0">
                  <a:latin typeface="+mj-lt"/>
                </a:endParaRPr>
              </a:p>
            </p:txBody>
          </p:sp>
          <p:sp>
            <p:nvSpPr>
              <p:cNvPr id="56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786059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ko-KR" sz="1000" b="1" dirty="0">
                  <a:latin typeface="+mj-lt"/>
                </a:endParaRPr>
              </a:p>
            </p:txBody>
          </p:sp>
        </p:grpSp>
        <p:cxnSp>
          <p:nvCxnSpPr>
            <p:cNvPr id="46" name="직선 연결선 45"/>
            <p:cNvCxnSpPr/>
            <p:nvPr/>
          </p:nvCxnSpPr>
          <p:spPr>
            <a:xfrm flipV="1">
              <a:off x="1914508" y="2786058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1914508" y="3071810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>
              <a:endCxn id="54" idx="1"/>
            </p:cNvCxnSpPr>
            <p:nvPr/>
          </p:nvCxnSpPr>
          <p:spPr>
            <a:xfrm rot="10800000" flipV="1">
              <a:off x="318518" y="1731495"/>
              <a:ext cx="990696" cy="609349"/>
            </a:xfrm>
            <a:prstGeom prst="bentConnector3">
              <a:avLst>
                <a:gd name="adj1" fmla="val 123075"/>
              </a:avLst>
            </a:prstGeom>
            <a:ln w="19050">
              <a:solidFill>
                <a:schemeClr val="tx1"/>
              </a:solidFill>
              <a:prstDash val="solid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221"/>
            <p:cNvGrpSpPr/>
            <p:nvPr/>
          </p:nvGrpSpPr>
          <p:grpSpPr>
            <a:xfrm>
              <a:off x="2608250" y="2357430"/>
              <a:ext cx="500066" cy="817726"/>
              <a:chOff x="500034" y="2214554"/>
              <a:chExt cx="1143008" cy="817726"/>
            </a:xfrm>
          </p:grpSpPr>
          <p:sp>
            <p:nvSpPr>
              <p:cNvPr id="51" name="Text Box 53"/>
              <p:cNvSpPr txBox="1">
                <a:spLocks noChangeArrowheads="1"/>
              </p:cNvSpPr>
              <p:nvPr/>
            </p:nvSpPr>
            <p:spPr bwMode="auto">
              <a:xfrm>
                <a:off x="507972" y="2214554"/>
                <a:ext cx="113507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p[0]</a:t>
                </a:r>
                <a:endParaRPr lang="en-US" altLang="ko-KR" sz="1000" b="1" u="sng" dirty="0">
                  <a:latin typeface="+mj-lt"/>
                </a:endParaRPr>
              </a:p>
            </p:txBody>
          </p:sp>
          <p:sp>
            <p:nvSpPr>
              <p:cNvPr id="52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500306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P[1]</a:t>
                </a:r>
                <a:endParaRPr lang="en-US" altLang="ko-KR" sz="1000" b="1" dirty="0">
                  <a:latin typeface="+mj-lt"/>
                </a:endParaRPr>
              </a:p>
            </p:txBody>
          </p:sp>
          <p:sp>
            <p:nvSpPr>
              <p:cNvPr id="53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786059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P[2]</a:t>
                </a:r>
                <a:endParaRPr lang="en-US" altLang="ko-KR" sz="1000" b="1" dirty="0">
                  <a:latin typeface="+mj-lt"/>
                </a:endParaRPr>
              </a:p>
            </p:txBody>
          </p:sp>
        </p:grpSp>
        <p:sp>
          <p:nvSpPr>
            <p:cNvPr id="50" name="TextBox 34"/>
            <p:cNvSpPr txBox="1"/>
            <p:nvPr/>
          </p:nvSpPr>
          <p:spPr>
            <a:xfrm>
              <a:off x="1258866" y="3357562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7</a:t>
              </a:r>
              <a:r>
                <a:rPr lang="ko-KR" altLang="en-US" b="1" dirty="0" smtClean="0"/>
                <a:t>행</a:t>
              </a:r>
              <a:r>
                <a:rPr lang="en-US" altLang="ko-KR" b="1" dirty="0" smtClean="0"/>
                <a:t>,9</a:t>
              </a:r>
              <a:r>
                <a:rPr lang="ko-KR" altLang="en-US" b="1" dirty="0" smtClean="0"/>
                <a:t>행</a:t>
              </a:r>
              <a:endParaRPr lang="ko-KR" altLang="en-US" b="1" dirty="0"/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2592406" y="3158194"/>
            <a:ext cx="339696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3217886" y="2229500"/>
            <a:ext cx="2822596" cy="2288636"/>
            <a:chOff x="285720" y="1438258"/>
            <a:chExt cx="2822596" cy="2288636"/>
          </a:xfrm>
        </p:grpSpPr>
        <p:sp>
          <p:nvSpPr>
            <p:cNvPr id="59" name="Rectangle 40"/>
            <p:cNvSpPr>
              <a:spLocks noChangeArrowheads="1"/>
            </p:cNvSpPr>
            <p:nvPr/>
          </p:nvSpPr>
          <p:spPr bwMode="auto">
            <a:xfrm>
              <a:off x="1046449" y="2367795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60" name="Rectangle 41"/>
            <p:cNvSpPr>
              <a:spLocks noChangeArrowheads="1"/>
            </p:cNvSpPr>
            <p:nvPr/>
          </p:nvSpPr>
          <p:spPr bwMode="auto">
            <a:xfrm>
              <a:off x="1046449" y="2656720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61" name="Rectangle 42"/>
            <p:cNvSpPr>
              <a:spLocks noChangeArrowheads="1"/>
            </p:cNvSpPr>
            <p:nvPr/>
          </p:nvSpPr>
          <p:spPr bwMode="auto">
            <a:xfrm>
              <a:off x="1046449" y="2944057"/>
              <a:ext cx="1441450" cy="2873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62" name="Line 69"/>
            <p:cNvSpPr>
              <a:spLocks noChangeShapeType="1"/>
            </p:cNvSpPr>
            <p:nvPr/>
          </p:nvSpPr>
          <p:spPr bwMode="auto">
            <a:xfrm>
              <a:off x="1046449" y="24265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3" name="Line 70"/>
            <p:cNvSpPr>
              <a:spLocks noChangeShapeType="1"/>
            </p:cNvSpPr>
            <p:nvPr/>
          </p:nvSpPr>
          <p:spPr bwMode="auto">
            <a:xfrm>
              <a:off x="1046449" y="249955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4" name="Line 71"/>
            <p:cNvSpPr>
              <a:spLocks noChangeShapeType="1"/>
            </p:cNvSpPr>
            <p:nvPr/>
          </p:nvSpPr>
          <p:spPr bwMode="auto">
            <a:xfrm>
              <a:off x="1046449" y="27138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5" name="Line 72"/>
            <p:cNvSpPr>
              <a:spLocks noChangeShapeType="1"/>
            </p:cNvSpPr>
            <p:nvPr/>
          </p:nvSpPr>
          <p:spPr bwMode="auto">
            <a:xfrm>
              <a:off x="1046449" y="27868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6" name="Line 73"/>
            <p:cNvSpPr>
              <a:spLocks noChangeShapeType="1"/>
            </p:cNvSpPr>
            <p:nvPr/>
          </p:nvSpPr>
          <p:spPr bwMode="auto">
            <a:xfrm>
              <a:off x="1046449" y="300120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7" name="Line 74"/>
            <p:cNvSpPr>
              <a:spLocks noChangeShapeType="1"/>
            </p:cNvSpPr>
            <p:nvPr/>
          </p:nvSpPr>
          <p:spPr bwMode="auto">
            <a:xfrm>
              <a:off x="1046449" y="30742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8" name="Line 79"/>
            <p:cNvSpPr>
              <a:spLocks noChangeShapeType="1"/>
            </p:cNvSpPr>
            <p:nvPr/>
          </p:nvSpPr>
          <p:spPr bwMode="auto">
            <a:xfrm>
              <a:off x="1046449" y="25709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9" name="Line 80"/>
            <p:cNvSpPr>
              <a:spLocks noChangeShapeType="1"/>
            </p:cNvSpPr>
            <p:nvPr/>
          </p:nvSpPr>
          <p:spPr bwMode="auto">
            <a:xfrm>
              <a:off x="1046449" y="28583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70" name="Line 81"/>
            <p:cNvSpPr>
              <a:spLocks noChangeShapeType="1"/>
            </p:cNvSpPr>
            <p:nvPr/>
          </p:nvSpPr>
          <p:spPr bwMode="auto">
            <a:xfrm>
              <a:off x="1046449" y="31456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71" name="TextBox 131"/>
            <p:cNvSpPr txBox="1"/>
            <p:nvPr/>
          </p:nvSpPr>
          <p:spPr>
            <a:xfrm>
              <a:off x="1614162" y="2383365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10</a:t>
              </a:r>
              <a:endParaRPr lang="ko-KR" altLang="en-US" sz="1600" dirty="0"/>
            </a:p>
          </p:txBody>
        </p:sp>
        <p:sp>
          <p:nvSpPr>
            <p:cNvPr id="72" name="TextBox 132"/>
            <p:cNvSpPr txBox="1"/>
            <p:nvPr/>
          </p:nvSpPr>
          <p:spPr>
            <a:xfrm>
              <a:off x="1614162" y="2679056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rgbClr val="FF0000"/>
                  </a:solidFill>
                </a:rPr>
                <a:t>20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3" name="TextBox 133"/>
            <p:cNvSpPr txBox="1"/>
            <p:nvPr/>
          </p:nvSpPr>
          <p:spPr>
            <a:xfrm>
              <a:off x="1614162" y="2964808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?</a:t>
              </a:r>
              <a:endParaRPr lang="ko-KR" altLang="en-US" sz="1600" dirty="0"/>
            </a:p>
          </p:txBody>
        </p:sp>
        <p:sp>
          <p:nvSpPr>
            <p:cNvPr id="74" name="Text Box 7"/>
            <p:cNvSpPr txBox="1">
              <a:spLocks noChangeArrowheads="1"/>
            </p:cNvSpPr>
            <p:nvPr/>
          </p:nvSpPr>
          <p:spPr bwMode="auto">
            <a:xfrm>
              <a:off x="2524132" y="1549383"/>
              <a:ext cx="3321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 smtClean="0"/>
                <a:t>P</a:t>
              </a:r>
              <a:endParaRPr lang="en-US" altLang="ko-KR" sz="1800" dirty="0"/>
            </a:p>
          </p:txBody>
        </p:sp>
        <p:sp>
          <p:nvSpPr>
            <p:cNvPr id="75" name="Rectangle 8"/>
            <p:cNvSpPr>
              <a:spLocks noChangeArrowheads="1"/>
            </p:cNvSpPr>
            <p:nvPr/>
          </p:nvSpPr>
          <p:spPr bwMode="auto">
            <a:xfrm>
              <a:off x="1041377" y="14382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76" name="Rectangle 9"/>
            <p:cNvSpPr>
              <a:spLocks noChangeArrowheads="1"/>
            </p:cNvSpPr>
            <p:nvPr/>
          </p:nvSpPr>
          <p:spPr bwMode="auto">
            <a:xfrm>
              <a:off x="1041377" y="1576371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77" name="Rectangle 10"/>
            <p:cNvSpPr>
              <a:spLocks noChangeArrowheads="1"/>
            </p:cNvSpPr>
            <p:nvPr/>
          </p:nvSpPr>
          <p:spPr bwMode="auto">
            <a:xfrm>
              <a:off x="1041377" y="17176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78" name="Rectangle 11"/>
            <p:cNvSpPr>
              <a:spLocks noChangeArrowheads="1"/>
            </p:cNvSpPr>
            <p:nvPr/>
          </p:nvSpPr>
          <p:spPr bwMode="auto">
            <a:xfrm>
              <a:off x="1041377" y="1854183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79" name="Rectangle 12"/>
            <p:cNvSpPr>
              <a:spLocks noChangeArrowheads="1"/>
            </p:cNvSpPr>
            <p:nvPr/>
          </p:nvSpPr>
          <p:spPr bwMode="auto">
            <a:xfrm>
              <a:off x="1123927" y="1501758"/>
              <a:ext cx="129540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array</a:t>
              </a:r>
              <a:endParaRPr lang="en-US" altLang="ko-KR" sz="1600" dirty="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855638" y="2357430"/>
              <a:ext cx="180976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V="1">
              <a:off x="1919270" y="2500306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그룹 182"/>
            <p:cNvGrpSpPr/>
            <p:nvPr/>
          </p:nvGrpSpPr>
          <p:grpSpPr>
            <a:xfrm>
              <a:off x="285720" y="2185142"/>
              <a:ext cx="1172719" cy="873968"/>
              <a:chOff x="500034" y="2158312"/>
              <a:chExt cx="1185894" cy="873968"/>
            </a:xfrm>
          </p:grpSpPr>
          <p:sp>
            <p:nvSpPr>
              <p:cNvPr id="91" name="Text Box 53"/>
              <p:cNvSpPr txBox="1">
                <a:spLocks noChangeArrowheads="1"/>
              </p:cNvSpPr>
              <p:nvPr/>
            </p:nvSpPr>
            <p:spPr bwMode="auto">
              <a:xfrm>
                <a:off x="550859" y="2158312"/>
                <a:ext cx="1135069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array</a:t>
                </a:r>
                <a:endParaRPr lang="en-US" altLang="ko-KR" sz="1400" b="1" u="sng" dirty="0">
                  <a:latin typeface="+mj-lt"/>
                </a:endParaRPr>
              </a:p>
            </p:txBody>
          </p:sp>
          <p:sp>
            <p:nvSpPr>
              <p:cNvPr id="92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500306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ko-KR" sz="1000" b="1" dirty="0">
                  <a:latin typeface="+mj-lt"/>
                </a:endParaRPr>
              </a:p>
            </p:txBody>
          </p:sp>
          <p:sp>
            <p:nvSpPr>
              <p:cNvPr id="93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786059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ko-KR" sz="1000" b="1" dirty="0">
                  <a:latin typeface="+mj-lt"/>
                </a:endParaRPr>
              </a:p>
            </p:txBody>
          </p:sp>
        </p:grpSp>
        <p:cxnSp>
          <p:nvCxnSpPr>
            <p:cNvPr id="83" name="직선 연결선 82"/>
            <p:cNvCxnSpPr/>
            <p:nvPr/>
          </p:nvCxnSpPr>
          <p:spPr>
            <a:xfrm flipV="1">
              <a:off x="1914508" y="2786058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flipV="1">
              <a:off x="1914508" y="3071810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꺾인 연결선 84"/>
            <p:cNvCxnSpPr>
              <a:endCxn id="91" idx="1"/>
            </p:cNvCxnSpPr>
            <p:nvPr/>
          </p:nvCxnSpPr>
          <p:spPr>
            <a:xfrm rot="10800000" flipV="1">
              <a:off x="335980" y="1729681"/>
              <a:ext cx="985934" cy="609349"/>
            </a:xfrm>
            <a:prstGeom prst="bentConnector3">
              <a:avLst>
                <a:gd name="adj1" fmla="val 123186"/>
              </a:avLst>
            </a:prstGeom>
            <a:ln w="19050">
              <a:solidFill>
                <a:schemeClr val="tx1"/>
              </a:solidFill>
              <a:prstDash val="solid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186"/>
            <p:cNvGrpSpPr/>
            <p:nvPr/>
          </p:nvGrpSpPr>
          <p:grpSpPr>
            <a:xfrm>
              <a:off x="2608250" y="2357430"/>
              <a:ext cx="500066" cy="817726"/>
              <a:chOff x="500034" y="2214554"/>
              <a:chExt cx="1143008" cy="817726"/>
            </a:xfrm>
          </p:grpSpPr>
          <p:sp>
            <p:nvSpPr>
              <p:cNvPr id="88" name="Text Box 53"/>
              <p:cNvSpPr txBox="1">
                <a:spLocks noChangeArrowheads="1"/>
              </p:cNvSpPr>
              <p:nvPr/>
            </p:nvSpPr>
            <p:spPr bwMode="auto">
              <a:xfrm>
                <a:off x="507972" y="2214554"/>
                <a:ext cx="113507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p[0]</a:t>
                </a:r>
                <a:endParaRPr lang="en-US" altLang="ko-KR" sz="1000" b="1" u="sng" dirty="0">
                  <a:latin typeface="+mj-lt"/>
                </a:endParaRPr>
              </a:p>
            </p:txBody>
          </p:sp>
          <p:sp>
            <p:nvSpPr>
              <p:cNvPr id="89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500306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P[1]</a:t>
                </a:r>
                <a:endParaRPr lang="en-US" altLang="ko-KR" sz="1000" b="1" dirty="0">
                  <a:latin typeface="+mj-lt"/>
                </a:endParaRPr>
              </a:p>
            </p:txBody>
          </p:sp>
          <p:sp>
            <p:nvSpPr>
              <p:cNvPr id="90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786059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P[2]</a:t>
                </a:r>
                <a:endParaRPr lang="en-US" altLang="ko-KR" sz="1000" b="1" dirty="0">
                  <a:latin typeface="+mj-lt"/>
                </a:endParaRPr>
              </a:p>
            </p:txBody>
          </p:sp>
        </p:grpSp>
        <p:sp>
          <p:nvSpPr>
            <p:cNvPr id="87" name="TextBox 149"/>
            <p:cNvSpPr txBox="1"/>
            <p:nvPr/>
          </p:nvSpPr>
          <p:spPr>
            <a:xfrm>
              <a:off x="1423966" y="3357562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13</a:t>
              </a:r>
              <a:r>
                <a:rPr lang="ko-KR" altLang="en-US" b="1" dirty="0" smtClean="0"/>
                <a:t>행</a:t>
              </a:r>
              <a:endParaRPr lang="ko-KR" altLang="en-US" b="1" dirty="0"/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588040" y="3474108"/>
            <a:ext cx="339696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95" name="그룹 94"/>
          <p:cNvGrpSpPr/>
          <p:nvPr/>
        </p:nvGrpSpPr>
        <p:grpSpPr>
          <a:xfrm>
            <a:off x="6321437" y="2232676"/>
            <a:ext cx="2822595" cy="2225136"/>
            <a:chOff x="285721" y="1438258"/>
            <a:chExt cx="2822595" cy="2225136"/>
          </a:xfrm>
        </p:grpSpPr>
        <p:sp>
          <p:nvSpPr>
            <p:cNvPr id="96" name="Rectangle 40"/>
            <p:cNvSpPr>
              <a:spLocks noChangeArrowheads="1"/>
            </p:cNvSpPr>
            <p:nvPr/>
          </p:nvSpPr>
          <p:spPr bwMode="auto">
            <a:xfrm>
              <a:off x="1046449" y="2367795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97" name="Rectangle 41"/>
            <p:cNvSpPr>
              <a:spLocks noChangeArrowheads="1"/>
            </p:cNvSpPr>
            <p:nvPr/>
          </p:nvSpPr>
          <p:spPr bwMode="auto">
            <a:xfrm>
              <a:off x="1046449" y="2656720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98" name="Rectangle 42"/>
            <p:cNvSpPr>
              <a:spLocks noChangeArrowheads="1"/>
            </p:cNvSpPr>
            <p:nvPr/>
          </p:nvSpPr>
          <p:spPr bwMode="auto">
            <a:xfrm>
              <a:off x="1046449" y="2944057"/>
              <a:ext cx="1441450" cy="2873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99" name="Line 69"/>
            <p:cNvSpPr>
              <a:spLocks noChangeShapeType="1"/>
            </p:cNvSpPr>
            <p:nvPr/>
          </p:nvSpPr>
          <p:spPr bwMode="auto">
            <a:xfrm>
              <a:off x="1046449" y="24265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0" name="Line 70"/>
            <p:cNvSpPr>
              <a:spLocks noChangeShapeType="1"/>
            </p:cNvSpPr>
            <p:nvPr/>
          </p:nvSpPr>
          <p:spPr bwMode="auto">
            <a:xfrm>
              <a:off x="1046449" y="249955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1" name="Line 71"/>
            <p:cNvSpPr>
              <a:spLocks noChangeShapeType="1"/>
            </p:cNvSpPr>
            <p:nvPr/>
          </p:nvSpPr>
          <p:spPr bwMode="auto">
            <a:xfrm>
              <a:off x="1046449" y="27138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2" name="Line 72"/>
            <p:cNvSpPr>
              <a:spLocks noChangeShapeType="1"/>
            </p:cNvSpPr>
            <p:nvPr/>
          </p:nvSpPr>
          <p:spPr bwMode="auto">
            <a:xfrm>
              <a:off x="1046449" y="27868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3" name="Line 73"/>
            <p:cNvSpPr>
              <a:spLocks noChangeShapeType="1"/>
            </p:cNvSpPr>
            <p:nvPr/>
          </p:nvSpPr>
          <p:spPr bwMode="auto">
            <a:xfrm>
              <a:off x="1046449" y="300120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4" name="Line 74"/>
            <p:cNvSpPr>
              <a:spLocks noChangeShapeType="1"/>
            </p:cNvSpPr>
            <p:nvPr/>
          </p:nvSpPr>
          <p:spPr bwMode="auto">
            <a:xfrm>
              <a:off x="1046449" y="30742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5" name="Line 79"/>
            <p:cNvSpPr>
              <a:spLocks noChangeShapeType="1"/>
            </p:cNvSpPr>
            <p:nvPr/>
          </p:nvSpPr>
          <p:spPr bwMode="auto">
            <a:xfrm>
              <a:off x="1046449" y="25709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6" name="Line 80"/>
            <p:cNvSpPr>
              <a:spLocks noChangeShapeType="1"/>
            </p:cNvSpPr>
            <p:nvPr/>
          </p:nvSpPr>
          <p:spPr bwMode="auto">
            <a:xfrm>
              <a:off x="1046449" y="28583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7" name="Line 81"/>
            <p:cNvSpPr>
              <a:spLocks noChangeShapeType="1"/>
            </p:cNvSpPr>
            <p:nvPr/>
          </p:nvSpPr>
          <p:spPr bwMode="auto">
            <a:xfrm>
              <a:off x="1046449" y="31456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TextBox 170"/>
            <p:cNvSpPr txBox="1"/>
            <p:nvPr/>
          </p:nvSpPr>
          <p:spPr>
            <a:xfrm>
              <a:off x="1614162" y="2383365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10</a:t>
              </a:r>
              <a:endParaRPr lang="ko-KR" altLang="en-US" sz="1600" dirty="0"/>
            </a:p>
          </p:txBody>
        </p:sp>
        <p:sp>
          <p:nvSpPr>
            <p:cNvPr id="109" name="TextBox 171"/>
            <p:cNvSpPr txBox="1"/>
            <p:nvPr/>
          </p:nvSpPr>
          <p:spPr>
            <a:xfrm>
              <a:off x="1614162" y="2679056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20</a:t>
              </a:r>
              <a:endParaRPr lang="ko-KR" altLang="en-US" sz="1600" dirty="0"/>
            </a:p>
          </p:txBody>
        </p:sp>
        <p:sp>
          <p:nvSpPr>
            <p:cNvPr id="110" name="TextBox 172"/>
            <p:cNvSpPr txBox="1"/>
            <p:nvPr/>
          </p:nvSpPr>
          <p:spPr>
            <a:xfrm>
              <a:off x="1614162" y="2964808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rgbClr val="FF0000"/>
                  </a:solidFill>
                </a:rPr>
                <a:t>30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 Box 7"/>
            <p:cNvSpPr txBox="1">
              <a:spLocks noChangeArrowheads="1"/>
            </p:cNvSpPr>
            <p:nvPr/>
          </p:nvSpPr>
          <p:spPr bwMode="auto">
            <a:xfrm>
              <a:off x="2524132" y="1549383"/>
              <a:ext cx="3321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 smtClean="0"/>
                <a:t>P</a:t>
              </a:r>
              <a:endParaRPr lang="en-US" altLang="ko-KR" sz="1800" dirty="0"/>
            </a:p>
          </p:txBody>
        </p:sp>
        <p:sp>
          <p:nvSpPr>
            <p:cNvPr id="112" name="Rectangle 8"/>
            <p:cNvSpPr>
              <a:spLocks noChangeArrowheads="1"/>
            </p:cNvSpPr>
            <p:nvPr/>
          </p:nvSpPr>
          <p:spPr bwMode="auto">
            <a:xfrm>
              <a:off x="1041377" y="14382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113" name="Rectangle 9"/>
            <p:cNvSpPr>
              <a:spLocks noChangeArrowheads="1"/>
            </p:cNvSpPr>
            <p:nvPr/>
          </p:nvSpPr>
          <p:spPr bwMode="auto">
            <a:xfrm>
              <a:off x="1041377" y="1576371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114" name="Rectangle 10"/>
            <p:cNvSpPr>
              <a:spLocks noChangeArrowheads="1"/>
            </p:cNvSpPr>
            <p:nvPr/>
          </p:nvSpPr>
          <p:spPr bwMode="auto">
            <a:xfrm>
              <a:off x="1041377" y="17176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115" name="Rectangle 11"/>
            <p:cNvSpPr>
              <a:spLocks noChangeArrowheads="1"/>
            </p:cNvSpPr>
            <p:nvPr/>
          </p:nvSpPr>
          <p:spPr bwMode="auto">
            <a:xfrm>
              <a:off x="1041377" y="1854183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116" name="Rectangle 12"/>
            <p:cNvSpPr>
              <a:spLocks noChangeArrowheads="1"/>
            </p:cNvSpPr>
            <p:nvPr/>
          </p:nvSpPr>
          <p:spPr bwMode="auto">
            <a:xfrm>
              <a:off x="1123927" y="1501758"/>
              <a:ext cx="129540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array</a:t>
              </a:r>
              <a:endParaRPr lang="en-US" altLang="ko-KR" sz="1600" dirty="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855638" y="2357430"/>
              <a:ext cx="180976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 flipV="1">
              <a:off x="1919270" y="2500306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그룹 147"/>
            <p:cNvGrpSpPr/>
            <p:nvPr/>
          </p:nvGrpSpPr>
          <p:grpSpPr>
            <a:xfrm>
              <a:off x="285721" y="2203284"/>
              <a:ext cx="1150076" cy="855826"/>
              <a:chOff x="500034" y="2176454"/>
              <a:chExt cx="1162996" cy="855826"/>
            </a:xfrm>
          </p:grpSpPr>
          <p:sp>
            <p:nvSpPr>
              <p:cNvPr id="128" name="Text Box 53"/>
              <p:cNvSpPr txBox="1">
                <a:spLocks noChangeArrowheads="1"/>
              </p:cNvSpPr>
              <p:nvPr/>
            </p:nvSpPr>
            <p:spPr bwMode="auto">
              <a:xfrm>
                <a:off x="527961" y="2176454"/>
                <a:ext cx="1135069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array</a:t>
                </a:r>
                <a:endParaRPr lang="en-US" altLang="ko-KR" sz="1400" b="1" u="sng" dirty="0">
                  <a:latin typeface="+mj-lt"/>
                </a:endParaRPr>
              </a:p>
            </p:txBody>
          </p:sp>
          <p:sp>
            <p:nvSpPr>
              <p:cNvPr id="129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500306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ko-KR" sz="1000" b="1" dirty="0">
                  <a:latin typeface="+mj-lt"/>
                </a:endParaRPr>
              </a:p>
            </p:txBody>
          </p:sp>
          <p:sp>
            <p:nvSpPr>
              <p:cNvPr id="130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786059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ko-KR" sz="1000" b="1" dirty="0">
                  <a:latin typeface="+mj-lt"/>
                </a:endParaRPr>
              </a:p>
            </p:txBody>
          </p:sp>
        </p:grpSp>
        <p:cxnSp>
          <p:nvCxnSpPr>
            <p:cNvPr id="120" name="직선 연결선 119"/>
            <p:cNvCxnSpPr/>
            <p:nvPr/>
          </p:nvCxnSpPr>
          <p:spPr>
            <a:xfrm flipV="1">
              <a:off x="1914508" y="2786058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1914508" y="3071810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endCxn id="128" idx="1"/>
            </p:cNvCxnSpPr>
            <p:nvPr/>
          </p:nvCxnSpPr>
          <p:spPr>
            <a:xfrm rot="10800000" flipV="1">
              <a:off x="313338" y="1773223"/>
              <a:ext cx="979548" cy="583949"/>
            </a:xfrm>
            <a:prstGeom prst="bentConnector3">
              <a:avLst>
                <a:gd name="adj1" fmla="val 123337"/>
              </a:avLst>
            </a:prstGeom>
            <a:ln w="19050">
              <a:solidFill>
                <a:schemeClr val="tx1"/>
              </a:solidFill>
              <a:prstDash val="solid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그룹 151"/>
            <p:cNvGrpSpPr/>
            <p:nvPr/>
          </p:nvGrpSpPr>
          <p:grpSpPr>
            <a:xfrm>
              <a:off x="2608250" y="2357430"/>
              <a:ext cx="500066" cy="817726"/>
              <a:chOff x="500034" y="2214554"/>
              <a:chExt cx="1143008" cy="817726"/>
            </a:xfrm>
          </p:grpSpPr>
          <p:sp>
            <p:nvSpPr>
              <p:cNvPr id="125" name="Text Box 53"/>
              <p:cNvSpPr txBox="1">
                <a:spLocks noChangeArrowheads="1"/>
              </p:cNvSpPr>
              <p:nvPr/>
            </p:nvSpPr>
            <p:spPr bwMode="auto">
              <a:xfrm>
                <a:off x="507972" y="2214554"/>
                <a:ext cx="113507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p[0]</a:t>
                </a:r>
                <a:endParaRPr lang="en-US" altLang="ko-KR" sz="1000" b="1" u="sng" dirty="0">
                  <a:latin typeface="+mj-lt"/>
                </a:endParaRPr>
              </a:p>
            </p:txBody>
          </p:sp>
          <p:sp>
            <p:nvSpPr>
              <p:cNvPr id="126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500306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P[1]</a:t>
                </a:r>
                <a:endParaRPr lang="en-US" altLang="ko-KR" sz="1000" b="1" dirty="0">
                  <a:latin typeface="+mj-lt"/>
                </a:endParaRPr>
              </a:p>
            </p:txBody>
          </p:sp>
          <p:sp>
            <p:nvSpPr>
              <p:cNvPr id="127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786059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P[2]</a:t>
                </a:r>
                <a:endParaRPr lang="en-US" altLang="ko-KR" sz="1000" b="1" dirty="0">
                  <a:latin typeface="+mj-lt"/>
                </a:endParaRPr>
              </a:p>
            </p:txBody>
          </p:sp>
        </p:grpSp>
        <p:sp>
          <p:nvSpPr>
            <p:cNvPr id="124" name="TextBox 188"/>
            <p:cNvSpPr txBox="1"/>
            <p:nvPr/>
          </p:nvSpPr>
          <p:spPr>
            <a:xfrm>
              <a:off x="1423966" y="3294062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17</a:t>
              </a:r>
              <a:r>
                <a:rPr lang="ko-KR" altLang="en-US" b="1" dirty="0" smtClean="0"/>
                <a:t>행</a:t>
              </a:r>
              <a:endParaRPr lang="ko-KR" altLang="en-US" b="1" dirty="0"/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8682130" y="3763036"/>
            <a:ext cx="339696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2" name="TextBox 196"/>
          <p:cNvSpPr txBox="1"/>
          <p:nvPr/>
        </p:nvSpPr>
        <p:spPr>
          <a:xfrm>
            <a:off x="249235" y="4763168"/>
            <a:ext cx="290015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     *p ==     *(p+0) ==      p[0] </a:t>
            </a:r>
          </a:p>
          <a:p>
            <a:r>
              <a:rPr lang="en-US" altLang="ko-KR" sz="1400" dirty="0" smtClean="0"/>
              <a:t>*array == *(array+0) == array[0]</a:t>
            </a:r>
            <a:endParaRPr lang="ko-KR" altLang="en-US" sz="1400" dirty="0"/>
          </a:p>
        </p:txBody>
      </p:sp>
      <p:sp>
        <p:nvSpPr>
          <p:cNvPr id="133" name="TextBox 197"/>
          <p:cNvSpPr txBox="1"/>
          <p:nvPr/>
        </p:nvSpPr>
        <p:spPr>
          <a:xfrm>
            <a:off x="3702076" y="4763168"/>
            <a:ext cx="198756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     *(p+1) ==      p[1] </a:t>
            </a:r>
          </a:p>
          <a:p>
            <a:r>
              <a:rPr lang="en-US" altLang="ko-KR" sz="1400" dirty="0" smtClean="0"/>
              <a:t>*(array+1) ==  array[1] </a:t>
            </a:r>
            <a:endParaRPr lang="ko-KR" altLang="en-US" sz="1400" dirty="0"/>
          </a:p>
        </p:txBody>
      </p:sp>
      <p:sp>
        <p:nvSpPr>
          <p:cNvPr id="134" name="직사각형 133"/>
          <p:cNvSpPr/>
          <p:nvPr/>
        </p:nvSpPr>
        <p:spPr>
          <a:xfrm>
            <a:off x="5235612" y="4847306"/>
            <a:ext cx="428628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TextBox 212"/>
          <p:cNvSpPr txBox="1"/>
          <p:nvPr/>
        </p:nvSpPr>
        <p:spPr>
          <a:xfrm>
            <a:off x="6812010" y="4763168"/>
            <a:ext cx="198756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     *(p+2) ==      p[2] </a:t>
            </a:r>
          </a:p>
          <a:p>
            <a:r>
              <a:rPr lang="en-US" altLang="ko-KR" sz="1400" dirty="0" smtClean="0"/>
              <a:t>*(array+2) ==  array[2] </a:t>
            </a:r>
            <a:endParaRPr lang="ko-KR" altLang="en-US" sz="1400" dirty="0"/>
          </a:p>
        </p:txBody>
      </p:sp>
      <p:cxnSp>
        <p:nvCxnSpPr>
          <p:cNvPr id="136" name="직선 화살표 연결선 135"/>
          <p:cNvCxnSpPr>
            <a:endCxn id="132" idx="0"/>
          </p:cNvCxnSpPr>
          <p:nvPr/>
        </p:nvCxnSpPr>
        <p:spPr>
          <a:xfrm rot="16200000" flipH="1">
            <a:off x="1566586" y="4630442"/>
            <a:ext cx="260910" cy="454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endCxn id="133" idx="0"/>
          </p:cNvCxnSpPr>
          <p:nvPr/>
        </p:nvCxnSpPr>
        <p:spPr>
          <a:xfrm rot="5400000">
            <a:off x="4573879" y="4640116"/>
            <a:ext cx="245032" cy="10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>
            <a:endCxn id="135" idx="0"/>
          </p:cNvCxnSpPr>
          <p:nvPr/>
        </p:nvCxnSpPr>
        <p:spPr>
          <a:xfrm rot="16200000" flipH="1">
            <a:off x="7650458" y="4607834"/>
            <a:ext cx="305356" cy="531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8307446" y="4847306"/>
            <a:ext cx="428628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2592406" y="4847306"/>
            <a:ext cx="428628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95252" y="2115220"/>
            <a:ext cx="857256" cy="485772"/>
          </a:xfrm>
          <a:prstGeom prst="rect">
            <a:avLst/>
          </a:prstGeom>
          <a:ln w="19050">
            <a:noFill/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rgbClr val="0000FF"/>
                </a:solidFill>
              </a:rPr>
              <a:t>고정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125810" y="2125406"/>
            <a:ext cx="857256" cy="485772"/>
          </a:xfrm>
          <a:prstGeom prst="rect">
            <a:avLst/>
          </a:prstGeom>
          <a:ln w="19050">
            <a:noFill/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rgbClr val="0000FF"/>
                </a:solidFill>
              </a:rPr>
              <a:t>고정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172244" y="2183462"/>
            <a:ext cx="857256" cy="485772"/>
          </a:xfrm>
          <a:prstGeom prst="rect">
            <a:avLst/>
          </a:prstGeom>
          <a:ln w="19050">
            <a:noFill/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rgbClr val="0000FF"/>
                </a:solidFill>
              </a:rPr>
              <a:t>고정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(15/16)---[4-11.c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548" y="1116220"/>
            <a:ext cx="4889672" cy="563231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…</a:t>
            </a:r>
          </a:p>
          <a:p>
            <a:r>
              <a:rPr lang="en-US" altLang="ko-KR" dirty="0" smtClean="0"/>
              <a:t>   int array[3];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	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*p=10;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p=p+1;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*p=20;</a:t>
            </a:r>
            <a:r>
              <a:rPr lang="en-US" altLang="ko-KR" dirty="0" smtClean="0"/>
              <a:t>	      // p[0]=20;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p[-1]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p=p+1;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*p=30;</a:t>
            </a:r>
            <a:r>
              <a:rPr lang="en-US" altLang="ko-KR" dirty="0" smtClean="0"/>
              <a:t>	      // p[0]=30;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p[-2]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p[-1]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p[-2]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p[-1]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*(p-2)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*(p-1)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*p</a:t>
            </a:r>
            <a:r>
              <a:rPr lang="en-US" altLang="ko-KR" dirty="0" smtClean="0"/>
              <a:t>);</a:t>
            </a:r>
          </a:p>
        </p:txBody>
      </p:sp>
      <p:sp>
        <p:nvSpPr>
          <p:cNvPr id="8" name="타원 7"/>
          <p:cNvSpPr/>
          <p:nvPr/>
        </p:nvSpPr>
        <p:spPr>
          <a:xfrm>
            <a:off x="142844" y="1929934"/>
            <a:ext cx="571504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7</a:t>
            </a:r>
            <a:r>
              <a:rPr lang="ko-KR" altLang="en-US" b="1" dirty="0" smtClean="0">
                <a:solidFill>
                  <a:schemeClr val="tx1"/>
                </a:solidFill>
              </a:rPr>
              <a:t>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87084" y="3272742"/>
            <a:ext cx="642910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12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42844" y="2215686"/>
            <a:ext cx="571504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8</a:t>
            </a:r>
            <a:r>
              <a:rPr lang="ko-KR" altLang="en-US" b="1" dirty="0" smtClean="0">
                <a:solidFill>
                  <a:schemeClr val="tx1"/>
                </a:solidFill>
              </a:rPr>
              <a:t>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9302" y="3643314"/>
            <a:ext cx="642910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13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0434" y="4643446"/>
            <a:ext cx="642910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17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2652" y="4970476"/>
            <a:ext cx="642910" cy="500066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18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(16/16)---[4-11.c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31" name="그룹 230"/>
          <p:cNvGrpSpPr/>
          <p:nvPr/>
        </p:nvGrpSpPr>
        <p:grpSpPr>
          <a:xfrm>
            <a:off x="211106" y="2344580"/>
            <a:ext cx="2822596" cy="2288636"/>
            <a:chOff x="285720" y="1438258"/>
            <a:chExt cx="2822596" cy="2288636"/>
          </a:xfrm>
        </p:grpSpPr>
        <p:sp>
          <p:nvSpPr>
            <p:cNvPr id="315" name="Rectangle 40"/>
            <p:cNvSpPr>
              <a:spLocks noChangeArrowheads="1"/>
            </p:cNvSpPr>
            <p:nvPr/>
          </p:nvSpPr>
          <p:spPr bwMode="auto">
            <a:xfrm>
              <a:off x="1046449" y="2367795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16" name="Rectangle 41"/>
            <p:cNvSpPr>
              <a:spLocks noChangeArrowheads="1"/>
            </p:cNvSpPr>
            <p:nvPr/>
          </p:nvSpPr>
          <p:spPr bwMode="auto">
            <a:xfrm>
              <a:off x="1046449" y="2656720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17" name="Rectangle 42"/>
            <p:cNvSpPr>
              <a:spLocks noChangeArrowheads="1"/>
            </p:cNvSpPr>
            <p:nvPr/>
          </p:nvSpPr>
          <p:spPr bwMode="auto">
            <a:xfrm>
              <a:off x="1046449" y="2944057"/>
              <a:ext cx="1441450" cy="2873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18" name="Line 69"/>
            <p:cNvSpPr>
              <a:spLocks noChangeShapeType="1"/>
            </p:cNvSpPr>
            <p:nvPr/>
          </p:nvSpPr>
          <p:spPr bwMode="auto">
            <a:xfrm>
              <a:off x="1046449" y="24265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9" name="Line 70"/>
            <p:cNvSpPr>
              <a:spLocks noChangeShapeType="1"/>
            </p:cNvSpPr>
            <p:nvPr/>
          </p:nvSpPr>
          <p:spPr bwMode="auto">
            <a:xfrm>
              <a:off x="1046449" y="249955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0" name="Line 71"/>
            <p:cNvSpPr>
              <a:spLocks noChangeShapeType="1"/>
            </p:cNvSpPr>
            <p:nvPr/>
          </p:nvSpPr>
          <p:spPr bwMode="auto">
            <a:xfrm>
              <a:off x="1046449" y="27138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1" name="Line 72"/>
            <p:cNvSpPr>
              <a:spLocks noChangeShapeType="1"/>
            </p:cNvSpPr>
            <p:nvPr/>
          </p:nvSpPr>
          <p:spPr bwMode="auto">
            <a:xfrm>
              <a:off x="1046449" y="27868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2" name="Line 73"/>
            <p:cNvSpPr>
              <a:spLocks noChangeShapeType="1"/>
            </p:cNvSpPr>
            <p:nvPr/>
          </p:nvSpPr>
          <p:spPr bwMode="auto">
            <a:xfrm>
              <a:off x="1046449" y="300120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3" name="Line 74"/>
            <p:cNvSpPr>
              <a:spLocks noChangeShapeType="1"/>
            </p:cNvSpPr>
            <p:nvPr/>
          </p:nvSpPr>
          <p:spPr bwMode="auto">
            <a:xfrm>
              <a:off x="1046449" y="30742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4" name="Line 79"/>
            <p:cNvSpPr>
              <a:spLocks noChangeShapeType="1"/>
            </p:cNvSpPr>
            <p:nvPr/>
          </p:nvSpPr>
          <p:spPr bwMode="auto">
            <a:xfrm>
              <a:off x="1046449" y="25709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5" name="Line 80"/>
            <p:cNvSpPr>
              <a:spLocks noChangeShapeType="1"/>
            </p:cNvSpPr>
            <p:nvPr/>
          </p:nvSpPr>
          <p:spPr bwMode="auto">
            <a:xfrm>
              <a:off x="1046449" y="28583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6" name="Line 81"/>
            <p:cNvSpPr>
              <a:spLocks noChangeShapeType="1"/>
            </p:cNvSpPr>
            <p:nvPr/>
          </p:nvSpPr>
          <p:spPr bwMode="auto">
            <a:xfrm>
              <a:off x="1046449" y="31456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7" name="TextBox 16"/>
            <p:cNvSpPr txBox="1"/>
            <p:nvPr/>
          </p:nvSpPr>
          <p:spPr>
            <a:xfrm>
              <a:off x="1614162" y="2383365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rgbClr val="FF0000"/>
                  </a:solidFill>
                </a:rPr>
                <a:t>10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28" name="TextBox 17"/>
            <p:cNvSpPr txBox="1"/>
            <p:nvPr/>
          </p:nvSpPr>
          <p:spPr>
            <a:xfrm>
              <a:off x="1614162" y="2679056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?</a:t>
              </a:r>
              <a:endParaRPr lang="ko-KR" altLang="en-US" sz="1600" dirty="0"/>
            </a:p>
          </p:txBody>
        </p:sp>
        <p:sp>
          <p:nvSpPr>
            <p:cNvPr id="329" name="TextBox 18"/>
            <p:cNvSpPr txBox="1"/>
            <p:nvPr/>
          </p:nvSpPr>
          <p:spPr>
            <a:xfrm>
              <a:off x="1614162" y="2964808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?</a:t>
              </a:r>
              <a:endParaRPr lang="ko-KR" altLang="en-US" sz="1600" dirty="0"/>
            </a:p>
          </p:txBody>
        </p:sp>
        <p:sp>
          <p:nvSpPr>
            <p:cNvPr id="330" name="Text Box 7"/>
            <p:cNvSpPr txBox="1">
              <a:spLocks noChangeArrowheads="1"/>
            </p:cNvSpPr>
            <p:nvPr/>
          </p:nvSpPr>
          <p:spPr bwMode="auto">
            <a:xfrm>
              <a:off x="2524132" y="1549383"/>
              <a:ext cx="3321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 smtClean="0"/>
                <a:t>P</a:t>
              </a:r>
              <a:endParaRPr lang="en-US" altLang="ko-KR" sz="1800" dirty="0"/>
            </a:p>
          </p:txBody>
        </p:sp>
        <p:sp>
          <p:nvSpPr>
            <p:cNvPr id="331" name="Rectangle 8"/>
            <p:cNvSpPr>
              <a:spLocks noChangeArrowheads="1"/>
            </p:cNvSpPr>
            <p:nvPr/>
          </p:nvSpPr>
          <p:spPr bwMode="auto">
            <a:xfrm>
              <a:off x="1041377" y="14382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32" name="Rectangle 9"/>
            <p:cNvSpPr>
              <a:spLocks noChangeArrowheads="1"/>
            </p:cNvSpPr>
            <p:nvPr/>
          </p:nvSpPr>
          <p:spPr bwMode="auto">
            <a:xfrm>
              <a:off x="1041377" y="1576371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33" name="Rectangle 10"/>
            <p:cNvSpPr>
              <a:spLocks noChangeArrowheads="1"/>
            </p:cNvSpPr>
            <p:nvPr/>
          </p:nvSpPr>
          <p:spPr bwMode="auto">
            <a:xfrm>
              <a:off x="1041377" y="17176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34" name="Rectangle 11"/>
            <p:cNvSpPr>
              <a:spLocks noChangeArrowheads="1"/>
            </p:cNvSpPr>
            <p:nvPr/>
          </p:nvSpPr>
          <p:spPr bwMode="auto">
            <a:xfrm>
              <a:off x="1041377" y="1854183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35" name="Rectangle 12"/>
            <p:cNvSpPr>
              <a:spLocks noChangeArrowheads="1"/>
            </p:cNvSpPr>
            <p:nvPr/>
          </p:nvSpPr>
          <p:spPr bwMode="auto">
            <a:xfrm>
              <a:off x="1123927" y="1501758"/>
              <a:ext cx="129540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array</a:t>
              </a:r>
              <a:endParaRPr lang="en-US" altLang="ko-KR" sz="1600" dirty="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cxnSp>
          <p:nvCxnSpPr>
            <p:cNvPr id="336" name="직선 연결선 335"/>
            <p:cNvCxnSpPr/>
            <p:nvPr/>
          </p:nvCxnSpPr>
          <p:spPr>
            <a:xfrm>
              <a:off x="855638" y="2357430"/>
              <a:ext cx="180976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/>
            <p:nvPr/>
          </p:nvCxnSpPr>
          <p:spPr>
            <a:xfrm flipV="1">
              <a:off x="1919270" y="2500306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" name="그룹 337"/>
            <p:cNvGrpSpPr/>
            <p:nvPr/>
          </p:nvGrpSpPr>
          <p:grpSpPr>
            <a:xfrm>
              <a:off x="285720" y="2186956"/>
              <a:ext cx="1169770" cy="872154"/>
              <a:chOff x="500034" y="2160126"/>
              <a:chExt cx="1182911" cy="872154"/>
            </a:xfrm>
          </p:grpSpPr>
          <p:sp>
            <p:nvSpPr>
              <p:cNvPr id="347" name="Text Box 53"/>
              <p:cNvSpPr txBox="1">
                <a:spLocks noChangeArrowheads="1"/>
              </p:cNvSpPr>
              <p:nvPr/>
            </p:nvSpPr>
            <p:spPr bwMode="auto">
              <a:xfrm>
                <a:off x="547877" y="2160126"/>
                <a:ext cx="113506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array</a:t>
                </a:r>
                <a:endParaRPr lang="en-US" altLang="ko-KR" sz="1400" b="1" dirty="0">
                  <a:latin typeface="+mj-lt"/>
                </a:endParaRPr>
              </a:p>
            </p:txBody>
          </p:sp>
          <p:sp>
            <p:nvSpPr>
              <p:cNvPr id="348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500306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ko-KR" sz="1000" b="1" dirty="0">
                  <a:latin typeface="+mj-lt"/>
                </a:endParaRPr>
              </a:p>
            </p:txBody>
          </p:sp>
          <p:sp>
            <p:nvSpPr>
              <p:cNvPr id="349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786059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ko-KR" sz="1000" b="1" dirty="0">
                  <a:latin typeface="+mj-lt"/>
                </a:endParaRPr>
              </a:p>
            </p:txBody>
          </p:sp>
        </p:grpSp>
        <p:cxnSp>
          <p:nvCxnSpPr>
            <p:cNvPr id="339" name="직선 연결선 338"/>
            <p:cNvCxnSpPr/>
            <p:nvPr/>
          </p:nvCxnSpPr>
          <p:spPr>
            <a:xfrm flipV="1">
              <a:off x="1914508" y="2786058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flipV="1">
              <a:off x="1914508" y="3071810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꺾인 연결선 340"/>
            <p:cNvCxnSpPr>
              <a:endCxn id="347" idx="1"/>
            </p:cNvCxnSpPr>
            <p:nvPr/>
          </p:nvCxnSpPr>
          <p:spPr>
            <a:xfrm rot="10800000" flipV="1">
              <a:off x="333032" y="1731495"/>
              <a:ext cx="990696" cy="609349"/>
            </a:xfrm>
            <a:prstGeom prst="bentConnector3">
              <a:avLst>
                <a:gd name="adj1" fmla="val 123075"/>
              </a:avLst>
            </a:prstGeom>
            <a:ln w="19050">
              <a:solidFill>
                <a:schemeClr val="tx1"/>
              </a:solidFill>
              <a:prstDash val="solid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2" name="그룹 341"/>
            <p:cNvGrpSpPr/>
            <p:nvPr/>
          </p:nvGrpSpPr>
          <p:grpSpPr>
            <a:xfrm>
              <a:off x="2608250" y="2357430"/>
              <a:ext cx="500066" cy="817726"/>
              <a:chOff x="500034" y="2214554"/>
              <a:chExt cx="1143008" cy="817726"/>
            </a:xfrm>
          </p:grpSpPr>
          <p:sp>
            <p:nvSpPr>
              <p:cNvPr id="344" name="Text Box 53"/>
              <p:cNvSpPr txBox="1">
                <a:spLocks noChangeArrowheads="1"/>
              </p:cNvSpPr>
              <p:nvPr/>
            </p:nvSpPr>
            <p:spPr bwMode="auto">
              <a:xfrm>
                <a:off x="507972" y="2214554"/>
                <a:ext cx="113507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solidFill>
                      <a:srgbClr val="FF0000"/>
                    </a:solidFill>
                    <a:latin typeface="+mj-lt"/>
                  </a:rPr>
                  <a:t>p[0]</a:t>
                </a:r>
                <a:endParaRPr lang="en-US" altLang="ko-KR" sz="1000" b="1" u="sng" dirty="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345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500306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P[1]</a:t>
                </a:r>
                <a:endParaRPr lang="en-US" altLang="ko-KR" sz="1000" b="1" dirty="0">
                  <a:latin typeface="+mj-lt"/>
                </a:endParaRPr>
              </a:p>
            </p:txBody>
          </p:sp>
          <p:sp>
            <p:nvSpPr>
              <p:cNvPr id="346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786059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P[2]</a:t>
                </a:r>
                <a:endParaRPr lang="en-US" altLang="ko-KR" sz="1000" b="1" dirty="0">
                  <a:latin typeface="+mj-lt"/>
                </a:endParaRPr>
              </a:p>
            </p:txBody>
          </p:sp>
        </p:grpSp>
        <p:sp>
          <p:nvSpPr>
            <p:cNvPr id="343" name="TextBox 34"/>
            <p:cNvSpPr txBox="1"/>
            <p:nvPr/>
          </p:nvSpPr>
          <p:spPr>
            <a:xfrm>
              <a:off x="1258866" y="3357562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7</a:t>
              </a:r>
              <a:r>
                <a:rPr lang="ko-KR" altLang="en-US" b="1" dirty="0" smtClean="0"/>
                <a:t>행</a:t>
              </a:r>
              <a:r>
                <a:rPr lang="en-US" altLang="ko-KR" b="1" dirty="0" smtClean="0"/>
                <a:t>,8</a:t>
              </a:r>
              <a:r>
                <a:rPr lang="ko-KR" altLang="en-US" b="1" dirty="0" smtClean="0"/>
                <a:t>행</a:t>
              </a:r>
              <a:endParaRPr lang="ko-KR" altLang="en-US" b="1" dirty="0"/>
            </a:p>
          </p:txBody>
        </p:sp>
      </p:grpSp>
      <p:sp>
        <p:nvSpPr>
          <p:cNvPr id="232" name="직사각형 231"/>
          <p:cNvSpPr/>
          <p:nvPr/>
        </p:nvSpPr>
        <p:spPr>
          <a:xfrm>
            <a:off x="2568560" y="3291998"/>
            <a:ext cx="339696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3" name="Rectangle 40"/>
          <p:cNvSpPr>
            <a:spLocks noChangeArrowheads="1"/>
          </p:cNvSpPr>
          <p:nvPr/>
        </p:nvSpPr>
        <p:spPr bwMode="auto">
          <a:xfrm>
            <a:off x="3954769" y="3289995"/>
            <a:ext cx="1441450" cy="28733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234" name="Rectangle 41"/>
          <p:cNvSpPr>
            <a:spLocks noChangeArrowheads="1"/>
          </p:cNvSpPr>
          <p:nvPr/>
        </p:nvSpPr>
        <p:spPr bwMode="auto">
          <a:xfrm>
            <a:off x="3954769" y="3578920"/>
            <a:ext cx="1441450" cy="28733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235" name="Rectangle 42"/>
          <p:cNvSpPr>
            <a:spLocks noChangeArrowheads="1"/>
          </p:cNvSpPr>
          <p:nvPr/>
        </p:nvSpPr>
        <p:spPr bwMode="auto">
          <a:xfrm>
            <a:off x="3954769" y="3866257"/>
            <a:ext cx="1441450" cy="28733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236" name="Line 69"/>
          <p:cNvSpPr>
            <a:spLocks noChangeShapeType="1"/>
          </p:cNvSpPr>
          <p:nvPr/>
        </p:nvSpPr>
        <p:spPr bwMode="auto">
          <a:xfrm>
            <a:off x="3954769" y="3348732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37" name="Line 70"/>
          <p:cNvSpPr>
            <a:spLocks noChangeShapeType="1"/>
          </p:cNvSpPr>
          <p:nvPr/>
        </p:nvSpPr>
        <p:spPr bwMode="auto">
          <a:xfrm>
            <a:off x="3954769" y="3421757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38" name="Line 71"/>
          <p:cNvSpPr>
            <a:spLocks noChangeShapeType="1"/>
          </p:cNvSpPr>
          <p:nvPr/>
        </p:nvSpPr>
        <p:spPr bwMode="auto">
          <a:xfrm>
            <a:off x="3954769" y="3636070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39" name="Line 72"/>
          <p:cNvSpPr>
            <a:spLocks noChangeShapeType="1"/>
          </p:cNvSpPr>
          <p:nvPr/>
        </p:nvSpPr>
        <p:spPr bwMode="auto">
          <a:xfrm>
            <a:off x="3954769" y="3709095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40" name="Line 73"/>
          <p:cNvSpPr>
            <a:spLocks noChangeShapeType="1"/>
          </p:cNvSpPr>
          <p:nvPr/>
        </p:nvSpPr>
        <p:spPr bwMode="auto">
          <a:xfrm>
            <a:off x="3954769" y="3923407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41" name="Line 74"/>
          <p:cNvSpPr>
            <a:spLocks noChangeShapeType="1"/>
          </p:cNvSpPr>
          <p:nvPr/>
        </p:nvSpPr>
        <p:spPr bwMode="auto">
          <a:xfrm>
            <a:off x="3954769" y="3996432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42" name="Line 79"/>
          <p:cNvSpPr>
            <a:spLocks noChangeShapeType="1"/>
          </p:cNvSpPr>
          <p:nvPr/>
        </p:nvSpPr>
        <p:spPr bwMode="auto">
          <a:xfrm>
            <a:off x="3954769" y="3493195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43" name="Line 80"/>
          <p:cNvSpPr>
            <a:spLocks noChangeShapeType="1"/>
          </p:cNvSpPr>
          <p:nvPr/>
        </p:nvSpPr>
        <p:spPr bwMode="auto">
          <a:xfrm>
            <a:off x="3954769" y="3780532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44" name="Line 81"/>
          <p:cNvSpPr>
            <a:spLocks noChangeShapeType="1"/>
          </p:cNvSpPr>
          <p:nvPr/>
        </p:nvSpPr>
        <p:spPr bwMode="auto">
          <a:xfrm>
            <a:off x="3954769" y="4067870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45" name="TextBox 131"/>
          <p:cNvSpPr txBox="1"/>
          <p:nvPr/>
        </p:nvSpPr>
        <p:spPr>
          <a:xfrm>
            <a:off x="4522482" y="3305565"/>
            <a:ext cx="285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246" name="TextBox 132"/>
          <p:cNvSpPr txBox="1"/>
          <p:nvPr/>
        </p:nvSpPr>
        <p:spPr>
          <a:xfrm>
            <a:off x="4522482" y="3601256"/>
            <a:ext cx="285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20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7" name="TextBox 133"/>
          <p:cNvSpPr txBox="1"/>
          <p:nvPr/>
        </p:nvSpPr>
        <p:spPr>
          <a:xfrm>
            <a:off x="4522482" y="3887008"/>
            <a:ext cx="285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  <p:sp>
        <p:nvSpPr>
          <p:cNvPr id="248" name="Text Box 7"/>
          <p:cNvSpPr txBox="1">
            <a:spLocks noChangeArrowheads="1"/>
          </p:cNvSpPr>
          <p:nvPr/>
        </p:nvSpPr>
        <p:spPr bwMode="auto">
          <a:xfrm>
            <a:off x="5432452" y="2471583"/>
            <a:ext cx="332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P</a:t>
            </a:r>
            <a:endParaRPr lang="en-US" altLang="ko-KR" sz="1800" dirty="0"/>
          </a:p>
        </p:txBody>
      </p:sp>
      <p:sp>
        <p:nvSpPr>
          <p:cNvPr id="249" name="Rectangle 8"/>
          <p:cNvSpPr>
            <a:spLocks noChangeArrowheads="1"/>
          </p:cNvSpPr>
          <p:nvPr/>
        </p:nvSpPr>
        <p:spPr bwMode="auto">
          <a:xfrm>
            <a:off x="3949697" y="2360458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250" name="Rectangle 9"/>
          <p:cNvSpPr>
            <a:spLocks noChangeArrowheads="1"/>
          </p:cNvSpPr>
          <p:nvPr/>
        </p:nvSpPr>
        <p:spPr bwMode="auto">
          <a:xfrm>
            <a:off x="3949697" y="2498571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251" name="Rectangle 10"/>
          <p:cNvSpPr>
            <a:spLocks noChangeArrowheads="1"/>
          </p:cNvSpPr>
          <p:nvPr/>
        </p:nvSpPr>
        <p:spPr bwMode="auto">
          <a:xfrm>
            <a:off x="3949697" y="2639858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252" name="Rectangle 11"/>
          <p:cNvSpPr>
            <a:spLocks noChangeArrowheads="1"/>
          </p:cNvSpPr>
          <p:nvPr/>
        </p:nvSpPr>
        <p:spPr bwMode="auto">
          <a:xfrm>
            <a:off x="3949697" y="2776383"/>
            <a:ext cx="1441450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253" name="Rectangle 12"/>
          <p:cNvSpPr>
            <a:spLocks noChangeArrowheads="1"/>
          </p:cNvSpPr>
          <p:nvPr/>
        </p:nvSpPr>
        <p:spPr bwMode="auto">
          <a:xfrm>
            <a:off x="4032247" y="2423958"/>
            <a:ext cx="129540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rPr>
              <a:t>array+1</a:t>
            </a:r>
            <a:endParaRPr lang="en-US" altLang="ko-KR" sz="1600" dirty="0">
              <a:solidFill>
                <a:schemeClr val="bg1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cxnSp>
        <p:nvCxnSpPr>
          <p:cNvPr id="254" name="직선 연결선 253"/>
          <p:cNvCxnSpPr/>
          <p:nvPr/>
        </p:nvCxnSpPr>
        <p:spPr>
          <a:xfrm>
            <a:off x="3763958" y="3573316"/>
            <a:ext cx="180976" cy="1588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flipV="1">
            <a:off x="4827590" y="3422506"/>
            <a:ext cx="722318" cy="7938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3037332" y="3418329"/>
            <a:ext cx="1287018" cy="562981"/>
            <a:chOff x="341564" y="2469299"/>
            <a:chExt cx="1301478" cy="562981"/>
          </a:xfrm>
        </p:grpSpPr>
        <p:sp>
          <p:nvSpPr>
            <p:cNvPr id="312" name="Text Box 53"/>
            <p:cNvSpPr txBox="1">
              <a:spLocks noChangeArrowheads="1"/>
            </p:cNvSpPr>
            <p:nvPr/>
          </p:nvSpPr>
          <p:spPr bwMode="auto">
            <a:xfrm>
              <a:off x="341564" y="2469299"/>
              <a:ext cx="11350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>
                  <a:latin typeface="+mj-lt"/>
                </a:rPr>
                <a:t>array+1</a:t>
              </a:r>
              <a:endParaRPr lang="en-US" altLang="ko-KR" sz="1400" b="1" dirty="0">
                <a:latin typeface="+mj-lt"/>
              </a:endParaRPr>
            </a:p>
          </p:txBody>
        </p:sp>
        <p:sp>
          <p:nvSpPr>
            <p:cNvPr id="313" name="Text Box 53"/>
            <p:cNvSpPr txBox="1">
              <a:spLocks noChangeArrowheads="1"/>
            </p:cNvSpPr>
            <p:nvPr/>
          </p:nvSpPr>
          <p:spPr bwMode="auto">
            <a:xfrm>
              <a:off x="500034" y="2500306"/>
              <a:ext cx="114300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1000" b="1" dirty="0">
                <a:latin typeface="+mj-lt"/>
              </a:endParaRPr>
            </a:p>
          </p:txBody>
        </p:sp>
        <p:sp>
          <p:nvSpPr>
            <p:cNvPr id="314" name="Text Box 53"/>
            <p:cNvSpPr txBox="1">
              <a:spLocks noChangeArrowheads="1"/>
            </p:cNvSpPr>
            <p:nvPr/>
          </p:nvSpPr>
          <p:spPr bwMode="auto">
            <a:xfrm>
              <a:off x="500034" y="2786059"/>
              <a:ext cx="114300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1000" b="1" dirty="0">
                <a:latin typeface="+mj-lt"/>
              </a:endParaRPr>
            </a:p>
          </p:txBody>
        </p:sp>
      </p:grpSp>
      <p:cxnSp>
        <p:nvCxnSpPr>
          <p:cNvPr id="257" name="직선 연결선 256"/>
          <p:cNvCxnSpPr/>
          <p:nvPr/>
        </p:nvCxnSpPr>
        <p:spPr>
          <a:xfrm flipV="1">
            <a:off x="4822828" y="3708258"/>
            <a:ext cx="722318" cy="7938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 flipV="1">
            <a:off x="4822828" y="3994010"/>
            <a:ext cx="722318" cy="7938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그룹 258"/>
          <p:cNvGrpSpPr/>
          <p:nvPr/>
        </p:nvGrpSpPr>
        <p:grpSpPr>
          <a:xfrm>
            <a:off x="5516570" y="3279630"/>
            <a:ext cx="500066" cy="817726"/>
            <a:chOff x="500034" y="2214554"/>
            <a:chExt cx="1143008" cy="817726"/>
          </a:xfrm>
        </p:grpSpPr>
        <p:sp>
          <p:nvSpPr>
            <p:cNvPr id="309" name="Text Box 53"/>
            <p:cNvSpPr txBox="1">
              <a:spLocks noChangeArrowheads="1"/>
            </p:cNvSpPr>
            <p:nvPr/>
          </p:nvSpPr>
          <p:spPr bwMode="auto">
            <a:xfrm>
              <a:off x="507972" y="2214554"/>
              <a:ext cx="113507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latin typeface="+mj-lt"/>
                </a:rPr>
                <a:t>P[-1]</a:t>
              </a:r>
              <a:endParaRPr lang="en-US" altLang="ko-KR" sz="1000" b="1" u="sng" dirty="0">
                <a:latin typeface="+mj-lt"/>
              </a:endParaRPr>
            </a:p>
          </p:txBody>
        </p:sp>
        <p:sp>
          <p:nvSpPr>
            <p:cNvPr id="310" name="Text Box 53"/>
            <p:cNvSpPr txBox="1">
              <a:spLocks noChangeArrowheads="1"/>
            </p:cNvSpPr>
            <p:nvPr/>
          </p:nvSpPr>
          <p:spPr bwMode="auto">
            <a:xfrm>
              <a:off x="500034" y="2500306"/>
              <a:ext cx="114300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solidFill>
                    <a:srgbClr val="FF0000"/>
                  </a:solidFill>
                  <a:latin typeface="+mj-lt"/>
                </a:rPr>
                <a:t>P[0]</a:t>
              </a:r>
              <a:endParaRPr lang="en-US" altLang="ko-KR" sz="10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311" name="Text Box 53"/>
            <p:cNvSpPr txBox="1">
              <a:spLocks noChangeArrowheads="1"/>
            </p:cNvSpPr>
            <p:nvPr/>
          </p:nvSpPr>
          <p:spPr bwMode="auto">
            <a:xfrm>
              <a:off x="500034" y="2786059"/>
              <a:ext cx="114300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 smtClean="0">
                  <a:latin typeface="+mj-lt"/>
                </a:rPr>
                <a:t>P[1]</a:t>
              </a:r>
              <a:endParaRPr lang="en-US" altLang="ko-KR" sz="1000" b="1" dirty="0">
                <a:latin typeface="+mj-lt"/>
              </a:endParaRPr>
            </a:p>
          </p:txBody>
        </p:sp>
      </p:grpSp>
      <p:sp>
        <p:nvSpPr>
          <p:cNvPr id="260" name="TextBox 149"/>
          <p:cNvSpPr txBox="1"/>
          <p:nvPr/>
        </p:nvSpPr>
        <p:spPr>
          <a:xfrm>
            <a:off x="4014786" y="4279762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12</a:t>
            </a:r>
            <a:r>
              <a:rPr lang="ko-KR" altLang="en-US" b="1" dirty="0" smtClean="0"/>
              <a:t>행</a:t>
            </a:r>
            <a:r>
              <a:rPr lang="en-US" altLang="ko-KR" b="1" dirty="0" smtClean="0"/>
              <a:t>, 13</a:t>
            </a:r>
            <a:r>
              <a:rPr lang="ko-KR" altLang="en-US" b="1" dirty="0" smtClean="0"/>
              <a:t>행</a:t>
            </a:r>
            <a:endParaRPr lang="ko-KR" altLang="en-US" b="1" dirty="0"/>
          </a:p>
        </p:txBody>
      </p:sp>
      <p:sp>
        <p:nvSpPr>
          <p:cNvPr id="261" name="직사각형 260"/>
          <p:cNvSpPr/>
          <p:nvPr/>
        </p:nvSpPr>
        <p:spPr>
          <a:xfrm>
            <a:off x="5564194" y="3577750"/>
            <a:ext cx="339696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62" name="그룹 261"/>
          <p:cNvGrpSpPr/>
          <p:nvPr/>
        </p:nvGrpSpPr>
        <p:grpSpPr>
          <a:xfrm>
            <a:off x="6147406" y="2363634"/>
            <a:ext cx="2972778" cy="2225136"/>
            <a:chOff x="135536" y="1438258"/>
            <a:chExt cx="2972778" cy="2225136"/>
          </a:xfrm>
        </p:grpSpPr>
        <p:sp>
          <p:nvSpPr>
            <p:cNvPr id="278" name="Rectangle 40"/>
            <p:cNvSpPr>
              <a:spLocks noChangeArrowheads="1"/>
            </p:cNvSpPr>
            <p:nvPr/>
          </p:nvSpPr>
          <p:spPr bwMode="auto">
            <a:xfrm>
              <a:off x="1046449" y="2367795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79" name="Rectangle 41"/>
            <p:cNvSpPr>
              <a:spLocks noChangeArrowheads="1"/>
            </p:cNvSpPr>
            <p:nvPr/>
          </p:nvSpPr>
          <p:spPr bwMode="auto">
            <a:xfrm>
              <a:off x="1046449" y="2656720"/>
              <a:ext cx="1441450" cy="28733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80" name="Rectangle 42"/>
            <p:cNvSpPr>
              <a:spLocks noChangeArrowheads="1"/>
            </p:cNvSpPr>
            <p:nvPr/>
          </p:nvSpPr>
          <p:spPr bwMode="auto">
            <a:xfrm>
              <a:off x="1046449" y="2944057"/>
              <a:ext cx="1441450" cy="2873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81" name="Line 69"/>
            <p:cNvSpPr>
              <a:spLocks noChangeShapeType="1"/>
            </p:cNvSpPr>
            <p:nvPr/>
          </p:nvSpPr>
          <p:spPr bwMode="auto">
            <a:xfrm>
              <a:off x="1046449" y="24265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2" name="Line 70"/>
            <p:cNvSpPr>
              <a:spLocks noChangeShapeType="1"/>
            </p:cNvSpPr>
            <p:nvPr/>
          </p:nvSpPr>
          <p:spPr bwMode="auto">
            <a:xfrm>
              <a:off x="1046449" y="249955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3" name="Line 71"/>
            <p:cNvSpPr>
              <a:spLocks noChangeShapeType="1"/>
            </p:cNvSpPr>
            <p:nvPr/>
          </p:nvSpPr>
          <p:spPr bwMode="auto">
            <a:xfrm>
              <a:off x="1046449" y="27138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4" name="Line 72"/>
            <p:cNvSpPr>
              <a:spLocks noChangeShapeType="1"/>
            </p:cNvSpPr>
            <p:nvPr/>
          </p:nvSpPr>
          <p:spPr bwMode="auto">
            <a:xfrm>
              <a:off x="1046449" y="27868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5" name="Line 73"/>
            <p:cNvSpPr>
              <a:spLocks noChangeShapeType="1"/>
            </p:cNvSpPr>
            <p:nvPr/>
          </p:nvSpPr>
          <p:spPr bwMode="auto">
            <a:xfrm>
              <a:off x="1046449" y="3001207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6" name="Line 74"/>
            <p:cNvSpPr>
              <a:spLocks noChangeShapeType="1"/>
            </p:cNvSpPr>
            <p:nvPr/>
          </p:nvSpPr>
          <p:spPr bwMode="auto">
            <a:xfrm>
              <a:off x="1046449" y="30742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7" name="Line 79"/>
            <p:cNvSpPr>
              <a:spLocks noChangeShapeType="1"/>
            </p:cNvSpPr>
            <p:nvPr/>
          </p:nvSpPr>
          <p:spPr bwMode="auto">
            <a:xfrm>
              <a:off x="1046449" y="2570995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8" name="Line 80"/>
            <p:cNvSpPr>
              <a:spLocks noChangeShapeType="1"/>
            </p:cNvSpPr>
            <p:nvPr/>
          </p:nvSpPr>
          <p:spPr bwMode="auto">
            <a:xfrm>
              <a:off x="1046449" y="2858332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9" name="Line 81"/>
            <p:cNvSpPr>
              <a:spLocks noChangeShapeType="1"/>
            </p:cNvSpPr>
            <p:nvPr/>
          </p:nvSpPr>
          <p:spPr bwMode="auto">
            <a:xfrm>
              <a:off x="1046449" y="3145670"/>
              <a:ext cx="1439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0" name="TextBox 170"/>
            <p:cNvSpPr txBox="1"/>
            <p:nvPr/>
          </p:nvSpPr>
          <p:spPr>
            <a:xfrm>
              <a:off x="1614162" y="2383365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10</a:t>
              </a:r>
              <a:endParaRPr lang="ko-KR" altLang="en-US" sz="1600" dirty="0"/>
            </a:p>
          </p:txBody>
        </p:sp>
        <p:sp>
          <p:nvSpPr>
            <p:cNvPr id="291" name="TextBox 171"/>
            <p:cNvSpPr txBox="1"/>
            <p:nvPr/>
          </p:nvSpPr>
          <p:spPr>
            <a:xfrm>
              <a:off x="1614162" y="2679056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 smtClean="0"/>
                <a:t>20</a:t>
              </a:r>
              <a:endParaRPr lang="ko-KR" altLang="en-US" sz="1600" dirty="0"/>
            </a:p>
          </p:txBody>
        </p:sp>
        <p:sp>
          <p:nvSpPr>
            <p:cNvPr id="292" name="TextBox 172"/>
            <p:cNvSpPr txBox="1"/>
            <p:nvPr/>
          </p:nvSpPr>
          <p:spPr>
            <a:xfrm>
              <a:off x="1614162" y="2964808"/>
              <a:ext cx="28575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rgbClr val="FF0000"/>
                  </a:solidFill>
                </a:rPr>
                <a:t>30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93" name="Text Box 7"/>
            <p:cNvSpPr txBox="1">
              <a:spLocks noChangeArrowheads="1"/>
            </p:cNvSpPr>
            <p:nvPr/>
          </p:nvSpPr>
          <p:spPr bwMode="auto">
            <a:xfrm>
              <a:off x="2524132" y="1549383"/>
              <a:ext cx="3321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 smtClean="0"/>
                <a:t>P</a:t>
              </a:r>
              <a:endParaRPr lang="en-US" altLang="ko-KR" sz="1800" dirty="0"/>
            </a:p>
          </p:txBody>
        </p:sp>
        <p:sp>
          <p:nvSpPr>
            <p:cNvPr id="294" name="Rectangle 8"/>
            <p:cNvSpPr>
              <a:spLocks noChangeArrowheads="1"/>
            </p:cNvSpPr>
            <p:nvPr/>
          </p:nvSpPr>
          <p:spPr bwMode="auto">
            <a:xfrm>
              <a:off x="1041377" y="14382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95" name="Rectangle 9"/>
            <p:cNvSpPr>
              <a:spLocks noChangeArrowheads="1"/>
            </p:cNvSpPr>
            <p:nvPr/>
          </p:nvSpPr>
          <p:spPr bwMode="auto">
            <a:xfrm>
              <a:off x="1041377" y="1576371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96" name="Rectangle 10"/>
            <p:cNvSpPr>
              <a:spLocks noChangeArrowheads="1"/>
            </p:cNvSpPr>
            <p:nvPr/>
          </p:nvSpPr>
          <p:spPr bwMode="auto">
            <a:xfrm>
              <a:off x="1041377" y="1717658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97" name="Rectangle 11"/>
            <p:cNvSpPr>
              <a:spLocks noChangeArrowheads="1"/>
            </p:cNvSpPr>
            <p:nvPr/>
          </p:nvSpPr>
          <p:spPr bwMode="auto">
            <a:xfrm>
              <a:off x="1041377" y="1854183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98" name="Rectangle 12"/>
            <p:cNvSpPr>
              <a:spLocks noChangeArrowheads="1"/>
            </p:cNvSpPr>
            <p:nvPr/>
          </p:nvSpPr>
          <p:spPr bwMode="auto">
            <a:xfrm>
              <a:off x="1123927" y="1501758"/>
              <a:ext cx="129540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array+2</a:t>
              </a:r>
              <a:endParaRPr lang="en-US" altLang="ko-KR" sz="1600" dirty="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cxnSp>
          <p:nvCxnSpPr>
            <p:cNvPr id="299" name="직선 연결선 298"/>
            <p:cNvCxnSpPr/>
            <p:nvPr/>
          </p:nvCxnSpPr>
          <p:spPr>
            <a:xfrm>
              <a:off x="855638" y="2936868"/>
              <a:ext cx="180976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/>
            <p:cNvCxnSpPr/>
            <p:nvPr/>
          </p:nvCxnSpPr>
          <p:spPr>
            <a:xfrm flipV="1">
              <a:off x="1919270" y="2500306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xt Box 53"/>
            <p:cNvSpPr txBox="1">
              <a:spLocks noChangeArrowheads="1"/>
            </p:cNvSpPr>
            <p:nvPr/>
          </p:nvSpPr>
          <p:spPr bwMode="auto">
            <a:xfrm>
              <a:off x="135536" y="2792404"/>
              <a:ext cx="112245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>
                  <a:latin typeface="+mj-lt"/>
                </a:rPr>
                <a:t>array+2</a:t>
              </a:r>
              <a:endParaRPr lang="en-US" altLang="ko-KR" sz="1400" b="1" dirty="0">
                <a:latin typeface="+mj-lt"/>
              </a:endParaRPr>
            </a:p>
          </p:txBody>
        </p:sp>
        <p:cxnSp>
          <p:nvCxnSpPr>
            <p:cNvPr id="302" name="직선 연결선 301"/>
            <p:cNvCxnSpPr/>
            <p:nvPr/>
          </p:nvCxnSpPr>
          <p:spPr>
            <a:xfrm flipV="1">
              <a:off x="1914508" y="2786058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 302"/>
            <p:cNvCxnSpPr/>
            <p:nvPr/>
          </p:nvCxnSpPr>
          <p:spPr>
            <a:xfrm flipV="1">
              <a:off x="1914508" y="3071810"/>
              <a:ext cx="722318" cy="79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4" name="그룹 303"/>
            <p:cNvGrpSpPr/>
            <p:nvPr/>
          </p:nvGrpSpPr>
          <p:grpSpPr>
            <a:xfrm>
              <a:off x="2573623" y="2357430"/>
              <a:ext cx="534691" cy="817726"/>
              <a:chOff x="420886" y="2214554"/>
              <a:chExt cx="1222156" cy="817726"/>
            </a:xfrm>
          </p:grpSpPr>
          <p:sp>
            <p:nvSpPr>
              <p:cNvPr id="306" name="Text Box 53"/>
              <p:cNvSpPr txBox="1">
                <a:spLocks noChangeArrowheads="1"/>
              </p:cNvSpPr>
              <p:nvPr/>
            </p:nvSpPr>
            <p:spPr bwMode="auto">
              <a:xfrm>
                <a:off x="420886" y="2214554"/>
                <a:ext cx="1135071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p[-2]</a:t>
                </a:r>
                <a:endParaRPr lang="en-US" altLang="ko-KR" sz="1000" b="1" u="sng" dirty="0">
                  <a:latin typeface="+mj-lt"/>
                </a:endParaRPr>
              </a:p>
            </p:txBody>
          </p:sp>
          <p:sp>
            <p:nvSpPr>
              <p:cNvPr id="307" name="Text Box 53"/>
              <p:cNvSpPr txBox="1">
                <a:spLocks noChangeArrowheads="1"/>
              </p:cNvSpPr>
              <p:nvPr/>
            </p:nvSpPr>
            <p:spPr bwMode="auto">
              <a:xfrm>
                <a:off x="441976" y="2500306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latin typeface="+mj-lt"/>
                  </a:rPr>
                  <a:t>P[-1]</a:t>
                </a:r>
                <a:endParaRPr lang="en-US" altLang="ko-KR" sz="1000" b="1" dirty="0">
                  <a:latin typeface="+mj-lt"/>
                </a:endParaRPr>
              </a:p>
            </p:txBody>
          </p:sp>
          <p:sp>
            <p:nvSpPr>
              <p:cNvPr id="308" name="Text Box 53"/>
              <p:cNvSpPr txBox="1">
                <a:spLocks noChangeArrowheads="1"/>
              </p:cNvSpPr>
              <p:nvPr/>
            </p:nvSpPr>
            <p:spPr bwMode="auto">
              <a:xfrm>
                <a:off x="500034" y="2786059"/>
                <a:ext cx="1143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 smtClean="0">
                    <a:solidFill>
                      <a:srgbClr val="FF0000"/>
                    </a:solidFill>
                    <a:latin typeface="+mj-lt"/>
                  </a:rPr>
                  <a:t>P[0]</a:t>
                </a:r>
                <a:endParaRPr lang="en-US" altLang="ko-KR" sz="10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305" name="TextBox 188"/>
            <p:cNvSpPr txBox="1"/>
            <p:nvPr/>
          </p:nvSpPr>
          <p:spPr>
            <a:xfrm>
              <a:off x="1106466" y="3294062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17</a:t>
              </a:r>
              <a:r>
                <a:rPr lang="ko-KR" altLang="en-US" b="1" dirty="0" smtClean="0"/>
                <a:t>행</a:t>
              </a:r>
              <a:r>
                <a:rPr lang="en-US" altLang="ko-KR" b="1" dirty="0" smtClean="0"/>
                <a:t>, 18</a:t>
              </a:r>
              <a:r>
                <a:rPr lang="ko-KR" altLang="en-US" b="1" dirty="0" smtClean="0"/>
                <a:t>행</a:t>
              </a:r>
              <a:endParaRPr lang="ko-KR" altLang="en-US" b="1" dirty="0"/>
            </a:p>
          </p:txBody>
        </p:sp>
      </p:grpSp>
      <p:sp>
        <p:nvSpPr>
          <p:cNvPr id="263" name="직사각형 262"/>
          <p:cNvSpPr/>
          <p:nvPr/>
        </p:nvSpPr>
        <p:spPr>
          <a:xfrm>
            <a:off x="8666674" y="3878016"/>
            <a:ext cx="339696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4" name="TextBox 196"/>
          <p:cNvSpPr txBox="1"/>
          <p:nvPr/>
        </p:nvSpPr>
        <p:spPr>
          <a:xfrm>
            <a:off x="225389" y="4894126"/>
            <a:ext cx="290015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     *p ==     *(p+0) ==      p[0] </a:t>
            </a:r>
          </a:p>
          <a:p>
            <a:r>
              <a:rPr lang="en-US" altLang="ko-KR" sz="1400" dirty="0" smtClean="0"/>
              <a:t>*array == *(array+0) == array[0]</a:t>
            </a:r>
            <a:endParaRPr lang="ko-KR" altLang="en-US" sz="1400" dirty="0"/>
          </a:p>
        </p:txBody>
      </p:sp>
      <p:cxnSp>
        <p:nvCxnSpPr>
          <p:cNvPr id="265" name="직선 화살표 연결선 264"/>
          <p:cNvCxnSpPr>
            <a:endCxn id="264" idx="0"/>
          </p:cNvCxnSpPr>
          <p:nvPr/>
        </p:nvCxnSpPr>
        <p:spPr>
          <a:xfrm rot="16200000" flipH="1">
            <a:off x="1542740" y="4761400"/>
            <a:ext cx="260910" cy="454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직사각형 266"/>
          <p:cNvSpPr/>
          <p:nvPr/>
        </p:nvSpPr>
        <p:spPr>
          <a:xfrm>
            <a:off x="2568560" y="4978264"/>
            <a:ext cx="428628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8" name="직사각형 267"/>
          <p:cNvSpPr/>
          <p:nvPr/>
        </p:nvSpPr>
        <p:spPr>
          <a:xfrm>
            <a:off x="71406" y="2267930"/>
            <a:ext cx="857256" cy="485772"/>
          </a:xfrm>
          <a:prstGeom prst="rect">
            <a:avLst/>
          </a:prstGeom>
          <a:ln w="19050">
            <a:noFill/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고정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3185422" y="2671390"/>
            <a:ext cx="857256" cy="485772"/>
          </a:xfrm>
          <a:prstGeom prst="rect">
            <a:avLst/>
          </a:prstGeom>
          <a:ln w="19050">
            <a:noFill/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이동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6402398" y="2790680"/>
            <a:ext cx="857256" cy="485772"/>
          </a:xfrm>
          <a:prstGeom prst="rect">
            <a:avLst/>
          </a:prstGeom>
          <a:ln w="19050">
            <a:noFill/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이동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71" name="꺾인 연결선 270"/>
          <p:cNvCxnSpPr/>
          <p:nvPr/>
        </p:nvCxnSpPr>
        <p:spPr>
          <a:xfrm rot="5400000">
            <a:off x="3425816" y="2692248"/>
            <a:ext cx="785818" cy="78581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꺾인 연결선 271"/>
          <p:cNvCxnSpPr/>
          <p:nvPr/>
        </p:nvCxnSpPr>
        <p:spPr>
          <a:xfrm rot="5400000">
            <a:off x="6456752" y="2887888"/>
            <a:ext cx="1025532" cy="65965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181"/>
          <p:cNvSpPr txBox="1"/>
          <p:nvPr/>
        </p:nvSpPr>
        <p:spPr>
          <a:xfrm>
            <a:off x="3184065" y="4906044"/>
            <a:ext cx="289053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     *p ==     *(p+0) ==      p[0] </a:t>
            </a:r>
          </a:p>
          <a:p>
            <a:r>
              <a:rPr lang="en-US" altLang="ko-KR" sz="1400" dirty="0" smtClean="0"/>
              <a:t>             *(array+1) ==  array[1]</a:t>
            </a:r>
            <a:endParaRPr lang="ko-KR" altLang="en-US" sz="1400" dirty="0"/>
          </a:p>
        </p:txBody>
      </p:sp>
      <p:sp>
        <p:nvSpPr>
          <p:cNvPr id="274" name="TextBox 183"/>
          <p:cNvSpPr txBox="1"/>
          <p:nvPr/>
        </p:nvSpPr>
        <p:spPr>
          <a:xfrm>
            <a:off x="6118559" y="4902064"/>
            <a:ext cx="289053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     *p ==     *(p+0) ==      p[0] </a:t>
            </a:r>
          </a:p>
          <a:p>
            <a:r>
              <a:rPr lang="en-US" altLang="ko-KR" sz="1400" dirty="0" smtClean="0"/>
              <a:t>             *(array+2) ==  array[2]</a:t>
            </a:r>
            <a:endParaRPr lang="ko-KR" altLang="en-US" sz="1400" dirty="0"/>
          </a:p>
        </p:txBody>
      </p:sp>
      <p:sp>
        <p:nvSpPr>
          <p:cNvPr id="275" name="직사각형 274"/>
          <p:cNvSpPr/>
          <p:nvPr/>
        </p:nvSpPr>
        <p:spPr>
          <a:xfrm>
            <a:off x="5487314" y="4962968"/>
            <a:ext cx="428628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6" name="직사각형 275"/>
          <p:cNvSpPr/>
          <p:nvPr/>
        </p:nvSpPr>
        <p:spPr>
          <a:xfrm>
            <a:off x="8434414" y="4965564"/>
            <a:ext cx="428628" cy="21431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">
            <a:noFill/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77" name="직선 화살표 연결선 276"/>
          <p:cNvCxnSpPr/>
          <p:nvPr/>
        </p:nvCxnSpPr>
        <p:spPr>
          <a:xfrm rot="16200000" flipH="1">
            <a:off x="7622206" y="4745498"/>
            <a:ext cx="318056" cy="46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화살표 연결선 350"/>
          <p:cNvCxnSpPr/>
          <p:nvPr/>
        </p:nvCxnSpPr>
        <p:spPr>
          <a:xfrm rot="16200000" flipH="1">
            <a:off x="4520420" y="4733479"/>
            <a:ext cx="318056" cy="46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학습목차</a:t>
            </a:r>
            <a:endParaRPr lang="ko-KR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716756" y="2138360"/>
            <a:ext cx="7599660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4. 1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포인터와 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1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차원 배열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>
            <a:off x="725112" y="3105151"/>
            <a:ext cx="7591304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4.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2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포인터와 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2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차원 배열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gray">
          <a:xfrm>
            <a:off x="736476" y="4033845"/>
            <a:ext cx="7579939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4. 3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포인터 배열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gray">
          <a:xfrm>
            <a:off x="728862" y="4962539"/>
            <a:ext cx="7587554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4. 4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포인터와 문자 그리고 포인터와 문자열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4.2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포인터와 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2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차원 배열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(1/17)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0000FF"/>
                </a:solidFill>
              </a:rPr>
              <a:t>‘2</a:t>
            </a:r>
            <a:r>
              <a:rPr lang="ko-KR" altLang="en-US" b="1" dirty="0" smtClean="0">
                <a:solidFill>
                  <a:srgbClr val="0000FF"/>
                </a:solidFill>
              </a:rPr>
              <a:t>차원 배열에서 </a:t>
            </a:r>
            <a:r>
              <a:rPr lang="en-US" altLang="ko-KR" b="1" dirty="0" smtClean="0">
                <a:solidFill>
                  <a:srgbClr val="0000FF"/>
                </a:solidFill>
              </a:rPr>
              <a:t>array[i] == *(array+i)</a:t>
            </a:r>
            <a:r>
              <a:rPr lang="ko-KR" altLang="en-US" b="1" dirty="0" smtClean="0">
                <a:solidFill>
                  <a:srgbClr val="0000FF"/>
                </a:solidFill>
              </a:rPr>
              <a:t>는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0000FF"/>
                </a:solidFill>
              </a:rPr>
              <a:t>주소이다</a:t>
            </a:r>
            <a:r>
              <a:rPr lang="en-US" altLang="ko-KR" b="1" dirty="0" smtClean="0">
                <a:solidFill>
                  <a:srgbClr val="0000FF"/>
                </a:solidFill>
              </a:rPr>
              <a:t>.’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복습</a:t>
            </a:r>
            <a:r>
              <a:rPr lang="en-US" altLang="ko-KR" b="1" dirty="0" smtClean="0">
                <a:solidFill>
                  <a:srgbClr val="0000FF"/>
                </a:solidFill>
              </a:rPr>
              <a:t>(PART2 – 2</a:t>
            </a:r>
            <a:r>
              <a:rPr lang="ko-KR" altLang="en-US" b="1" dirty="0" smtClean="0">
                <a:solidFill>
                  <a:srgbClr val="0000FF"/>
                </a:solidFill>
              </a:rPr>
              <a:t>장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b="1" dirty="0" smtClean="0"/>
          </a:p>
          <a:p>
            <a:pPr lvl="1">
              <a:buFont typeface="Wingdings" pitchFamily="2" charset="2"/>
              <a:buChar char="l"/>
            </a:pPr>
            <a:endParaRPr lang="en-US" altLang="ko-KR" b="1" dirty="0" smtClean="0"/>
          </a:p>
          <a:p>
            <a:pPr lvl="1">
              <a:buFont typeface="Wingdings" pitchFamily="2" charset="2"/>
              <a:buChar char="l"/>
            </a:pPr>
            <a:endParaRPr lang="en-US" altLang="ko-KR" b="1" dirty="0" smtClean="0"/>
          </a:p>
          <a:p>
            <a:pPr lvl="1">
              <a:buFont typeface="Wingdings" pitchFamily="2" charset="2"/>
              <a:buChar char="l"/>
            </a:pPr>
            <a:r>
              <a:rPr lang="en-US" altLang="ko-KR" b="1" dirty="0" smtClean="0"/>
              <a:t>1</a:t>
            </a:r>
            <a:r>
              <a:rPr lang="ko-KR" altLang="en-US" b="1" dirty="0" smtClean="0"/>
              <a:t>차원 배열 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*(</a:t>
            </a:r>
            <a:r>
              <a:rPr lang="en-US" altLang="ko-KR" b="1" dirty="0" err="1" smtClean="0"/>
              <a:t>array+i</a:t>
            </a:r>
            <a:r>
              <a:rPr lang="en-US" altLang="ko-KR" b="1" dirty="0" smtClean="0"/>
              <a:t>) == array[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] == *&amp;array[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는 </a:t>
            </a:r>
            <a:r>
              <a:rPr lang="ko-KR" altLang="en-US" b="1" dirty="0" smtClean="0">
                <a:solidFill>
                  <a:srgbClr val="0000FF"/>
                </a:solidFill>
              </a:rPr>
              <a:t>값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>
              <a:buFont typeface="Wingdings" pitchFamily="2" charset="2"/>
              <a:buChar char="l"/>
            </a:pPr>
            <a:endParaRPr lang="en-US" altLang="ko-KR" b="1" dirty="0" smtClean="0">
              <a:solidFill>
                <a:srgbClr val="0000FF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차원 배열 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*(</a:t>
            </a:r>
            <a:r>
              <a:rPr lang="en-US" altLang="ko-KR" b="1" dirty="0" err="1" smtClean="0"/>
              <a:t>array+i</a:t>
            </a:r>
            <a:r>
              <a:rPr lang="en-US" altLang="ko-KR" b="1" dirty="0" smtClean="0"/>
              <a:t>) == array[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] == *&amp;array[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는 </a:t>
            </a:r>
            <a:r>
              <a:rPr lang="ko-KR" altLang="en-US" b="1" dirty="0" smtClean="0">
                <a:solidFill>
                  <a:srgbClr val="0000FF"/>
                </a:solidFill>
              </a:rPr>
              <a:t>주소</a:t>
            </a:r>
            <a:endParaRPr lang="en-US" altLang="ko-KR" b="1" dirty="0" smtClean="0">
              <a:solidFill>
                <a:srgbClr val="0000F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6050" y="1259392"/>
            <a:ext cx="3071834" cy="4286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57158" y="2571744"/>
            <a:ext cx="8286808" cy="1357322"/>
            <a:chOff x="357158" y="2071678"/>
            <a:chExt cx="8286808" cy="1357322"/>
          </a:xfrm>
        </p:grpSpPr>
        <p:pic>
          <p:nvPicPr>
            <p:cNvPr id="1026" name="Picture 2" descr="C:\Documents and Settings\user\바탕 화면\C 본색\그림파일\PART2\ch04-009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596" y="2214554"/>
              <a:ext cx="7981501" cy="1000132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>
            <a:xfrm>
              <a:off x="357158" y="2071678"/>
              <a:ext cx="8286808" cy="135732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28596" y="3259656"/>
            <a:ext cx="2214578" cy="4286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71868" y="3259656"/>
            <a:ext cx="1785950" cy="4286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(2/17)---[4-12.c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1350751"/>
            <a:ext cx="8103500" cy="526297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#include &lt;</a:t>
            </a:r>
            <a:r>
              <a:rPr lang="en-US" altLang="ko-KR" sz="1600" dirty="0" err="1" smtClean="0"/>
              <a:t>stdio.h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main(void)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array[3][3]={10,20,30,40,50,60,70,80,90};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&amp;array[0][0]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&amp;array[0][1]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&amp;array[0][2]</a:t>
            </a:r>
            <a:r>
              <a:rPr lang="en-US" altLang="ko-KR" sz="1600" dirty="0" smtClean="0"/>
              <a:t>);	   // </a:t>
            </a:r>
            <a:r>
              <a:rPr lang="ko-KR" altLang="en-US" sz="1600" dirty="0" smtClean="0"/>
              <a:t>주소 출력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&amp;array[1][0]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&amp;array[1][1]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&amp;array[1][2]</a:t>
            </a:r>
            <a:r>
              <a:rPr lang="en-US" altLang="ko-KR" sz="1600" dirty="0" smtClean="0"/>
              <a:t>);	   // </a:t>
            </a:r>
            <a:r>
              <a:rPr lang="ko-KR" altLang="en-US" sz="1600" dirty="0" smtClean="0"/>
              <a:t>주소 출력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&amp;array[2][0]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&amp;array[2][1]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&amp;array[2][2]</a:t>
            </a:r>
            <a:r>
              <a:rPr lang="en-US" altLang="ko-KR" sz="1600" dirty="0" smtClean="0"/>
              <a:t>);	   // </a:t>
            </a:r>
            <a:r>
              <a:rPr lang="ko-KR" altLang="en-US" sz="1600" dirty="0" smtClean="0"/>
              <a:t>주소 출력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("---------------\n");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*&amp;array[0][0]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*&amp;array[0][1]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*&amp;array[0][2]</a:t>
            </a:r>
            <a:r>
              <a:rPr lang="en-US" altLang="ko-KR" sz="1600" dirty="0" smtClean="0"/>
              <a:t>);   // </a:t>
            </a:r>
            <a:r>
              <a:rPr lang="ko-KR" altLang="en-US" sz="1600" dirty="0" smtClean="0"/>
              <a:t>값 출력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*&amp;array[1][0]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*&amp;array[1][1]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*&amp;array[1][2]</a:t>
            </a:r>
            <a:r>
              <a:rPr lang="en-US" altLang="ko-KR" sz="1600" dirty="0" smtClean="0"/>
              <a:t>);   // </a:t>
            </a:r>
            <a:r>
              <a:rPr lang="ko-KR" altLang="en-US" sz="1600" dirty="0" smtClean="0"/>
              <a:t>값 출력 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*&amp;array[2][0]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*&amp;array[2][1]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*&amp;array[2][2]</a:t>
            </a:r>
            <a:r>
              <a:rPr lang="en-US" altLang="ko-KR" sz="1600" dirty="0" smtClean="0"/>
              <a:t>);   // </a:t>
            </a:r>
            <a:r>
              <a:rPr lang="ko-KR" altLang="en-US" sz="1600" dirty="0" smtClean="0"/>
              <a:t>값 출력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("---------------\n");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array[0][0]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array[0][1]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array[0][2]</a:t>
            </a:r>
            <a:r>
              <a:rPr lang="en-US" altLang="ko-KR" sz="1600" dirty="0" smtClean="0"/>
              <a:t>);	// *&amp; </a:t>
            </a:r>
            <a:r>
              <a:rPr lang="ko-KR" altLang="en-US" sz="1600" dirty="0" smtClean="0"/>
              <a:t>서로 상쇄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array[1][0]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array[1][1]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array[1][2]</a:t>
            </a:r>
            <a:r>
              <a:rPr lang="en-US" altLang="ko-KR" sz="1600" dirty="0" smtClean="0"/>
              <a:t>);	// *&amp; </a:t>
            </a:r>
            <a:r>
              <a:rPr lang="ko-KR" altLang="en-US" sz="1600" dirty="0" smtClean="0"/>
              <a:t>서로 상쇄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array[2][0]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array[2][1]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array[2][2]</a:t>
            </a:r>
            <a:r>
              <a:rPr lang="en-US" altLang="ko-KR" sz="1600" dirty="0" smtClean="0"/>
              <a:t>);	// *&amp; </a:t>
            </a:r>
            <a:r>
              <a:rPr lang="ko-KR" altLang="en-US" sz="1600" dirty="0" smtClean="0"/>
              <a:t>서로 상쇄</a:t>
            </a:r>
          </a:p>
          <a:p>
            <a:r>
              <a:rPr lang="ko-KR" altLang="en-US" sz="1600" dirty="0" smtClean="0"/>
              <a:t>		</a:t>
            </a:r>
          </a:p>
          <a:p>
            <a:r>
              <a:rPr lang="en-US" altLang="ko-KR" sz="1600" dirty="0" smtClean="0"/>
              <a:t>   return 0;</a:t>
            </a:r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(3/17)---[4-12.c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94804" y="1228936"/>
            <a:ext cx="8948928" cy="5346012"/>
            <a:chOff x="94804" y="1228936"/>
            <a:chExt cx="8948928" cy="5346012"/>
          </a:xfrm>
        </p:grpSpPr>
        <p:grpSp>
          <p:nvGrpSpPr>
            <p:cNvPr id="63" name="그룹 10"/>
            <p:cNvGrpSpPr/>
            <p:nvPr/>
          </p:nvGrpSpPr>
          <p:grpSpPr>
            <a:xfrm>
              <a:off x="94804" y="1234852"/>
              <a:ext cx="8948928" cy="5340096"/>
              <a:chOff x="94804" y="1234852"/>
              <a:chExt cx="8948928" cy="5340096"/>
            </a:xfrm>
          </p:grpSpPr>
          <p:pic>
            <p:nvPicPr>
              <p:cNvPr id="65" name="그림 64" descr="ch04-010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804" y="1234852"/>
                <a:ext cx="8948928" cy="5340096"/>
              </a:xfrm>
              <a:prstGeom prst="rect">
                <a:avLst/>
              </a:prstGeom>
            </p:spPr>
          </p:pic>
          <p:sp>
            <p:nvSpPr>
              <p:cNvPr id="66" name="직사각형 65"/>
              <p:cNvSpPr/>
              <p:nvPr/>
            </p:nvSpPr>
            <p:spPr>
              <a:xfrm>
                <a:off x="540114" y="5445224"/>
                <a:ext cx="103928" cy="720080"/>
              </a:xfrm>
              <a:prstGeom prst="rect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19288" y="1228936"/>
              <a:ext cx="5305425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직사각형 11"/>
          <p:cNvSpPr/>
          <p:nvPr/>
        </p:nvSpPr>
        <p:spPr>
          <a:xfrm>
            <a:off x="1643042" y="5444910"/>
            <a:ext cx="103928" cy="72008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55890" y="5444910"/>
            <a:ext cx="103928" cy="72008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71400" y="5429264"/>
            <a:ext cx="103928" cy="72008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0200" y="5428132"/>
            <a:ext cx="103928" cy="72008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5618" y="5443778"/>
            <a:ext cx="103928" cy="72008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(4/17)---[4-13.c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1512471"/>
            <a:ext cx="8001056" cy="477053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  …</a:t>
            </a:r>
          </a:p>
          <a:p>
            <a:r>
              <a:rPr lang="en-US" altLang="ko-KR" sz="1600" dirty="0" smtClean="0"/>
              <a:t>   int array[2][3] = {10,20,30,40,50,60};</a:t>
            </a:r>
          </a:p>
          <a:p>
            <a:r>
              <a:rPr lang="en-US" altLang="ko-KR" sz="1600" dirty="0" smtClean="0"/>
              <a:t>   printf("------------------#1--------------------\n");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&amp;array[0][0]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&amp;array[0][1]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&amp;array[0][2]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&amp;array[1][0]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&amp;array[1][1]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&amp;array[1][2]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("------------------#2--------------------\n");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1600" dirty="0" smtClean="0"/>
              <a:t> \n",   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</a:t>
            </a:r>
            <a:r>
              <a:rPr lang="en-US" altLang="ko-KR" sz="1600" dirty="0" smtClean="0"/>
              <a:t>,      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array+1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1600" dirty="0" smtClean="0"/>
              <a:t> \n",   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sz="1600" dirty="0" smtClean="0"/>
              <a:t>,    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("-------------------#3--------------------\n");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+0)</a:t>
            </a:r>
            <a:r>
              <a:rPr lang="en-US" altLang="ko-KR" sz="1600" dirty="0" smtClean="0"/>
              <a:t>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+1)</a:t>
            </a:r>
            <a:r>
              <a:rPr lang="en-US" altLang="ko-KR" sz="1600" dirty="0" smtClean="0"/>
              <a:t>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array[0]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+2)</a:t>
            </a:r>
            <a:r>
              <a:rPr lang="en-US" altLang="ko-KR" sz="1600" dirty="0" smtClean="0"/>
              <a:t>);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+0)</a:t>
            </a:r>
            <a:r>
              <a:rPr lang="en-US" altLang="ko-KR" sz="1600" dirty="0" smtClean="0"/>
              <a:t>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+1)</a:t>
            </a:r>
            <a:r>
              <a:rPr lang="en-US" altLang="ko-KR" sz="1600" dirty="0" smtClean="0"/>
              <a:t>,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array[1]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+2)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("-------------------#4--------------------\n");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+0)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+1)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*(array+0)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+2)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+0)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+1)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*(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*(array+1)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+2)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…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962814" y="1616582"/>
            <a:ext cx="2500330" cy="5000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PART2-2</a:t>
            </a:r>
            <a:r>
              <a:rPr lang="ko-KR" altLang="en-US" b="1" dirty="0" smtClean="0">
                <a:solidFill>
                  <a:srgbClr val="0000FF"/>
                </a:solidFill>
              </a:rPr>
              <a:t>장 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ko-KR" altLang="en-US" b="1" dirty="0" smtClean="0">
                <a:solidFill>
                  <a:srgbClr val="0000FF"/>
                </a:solidFill>
              </a:rPr>
              <a:t>복습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00760" y="3429000"/>
            <a:ext cx="2500330" cy="5000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array[i] == *(array+i)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0800000">
            <a:off x="5214942" y="3643314"/>
            <a:ext cx="714380" cy="158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" idx="2"/>
          </p:cNvCxnSpPr>
          <p:nvPr/>
        </p:nvCxnSpPr>
        <p:spPr>
          <a:xfrm rot="5400000">
            <a:off x="6447248" y="3554017"/>
            <a:ext cx="428628" cy="117872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</p:cNvCxnSpPr>
          <p:nvPr/>
        </p:nvCxnSpPr>
        <p:spPr>
          <a:xfrm rot="16200000" flipH="1">
            <a:off x="6590123" y="4589867"/>
            <a:ext cx="1357322" cy="3571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(5/17)---[4-13.c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pic>
        <p:nvPicPr>
          <p:cNvPr id="41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2416" y="2058064"/>
            <a:ext cx="2334970" cy="512108"/>
          </a:xfrm>
          <a:prstGeom prst="rect">
            <a:avLst/>
          </a:prstGeom>
        </p:spPr>
      </p:pic>
      <p:pic>
        <p:nvPicPr>
          <p:cNvPr id="42" name="tab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416" y="2456530"/>
            <a:ext cx="2334970" cy="518205"/>
          </a:xfrm>
          <a:prstGeom prst="rect">
            <a:avLst/>
          </a:prstGeom>
        </p:spPr>
      </p:pic>
      <p:sp>
        <p:nvSpPr>
          <p:cNvPr id="43" name="Text Box 53"/>
          <p:cNvSpPr txBox="1">
            <a:spLocks noChangeArrowheads="1"/>
          </p:cNvSpPr>
          <p:nvPr/>
        </p:nvSpPr>
        <p:spPr bwMode="auto">
          <a:xfrm>
            <a:off x="1806738" y="1495313"/>
            <a:ext cx="32353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&amp;array[0][0] == </a:t>
            </a:r>
            <a:r>
              <a:rPr lang="en-US" altLang="ko-KR" sz="1400" b="1" dirty="0" smtClean="0">
                <a:solidFill>
                  <a:srgbClr val="0000FF"/>
                </a:solidFill>
                <a:latin typeface="+mj-lt"/>
              </a:rPr>
              <a:t>array[0]</a:t>
            </a:r>
            <a:r>
              <a:rPr lang="en-US" altLang="ko-KR" sz="1400" b="1" dirty="0" smtClean="0">
                <a:latin typeface="+mj-lt"/>
              </a:rPr>
              <a:t>+0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3932416" y="1150008"/>
            <a:ext cx="24969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&amp;array[0][1] == </a:t>
            </a:r>
            <a:r>
              <a:rPr lang="en-US" altLang="ko-KR" sz="1400" b="1" dirty="0" smtClean="0">
                <a:solidFill>
                  <a:srgbClr val="0000FF"/>
                </a:solidFill>
                <a:latin typeface="+mj-lt"/>
              </a:rPr>
              <a:t>array[0</a:t>
            </a:r>
            <a:r>
              <a:rPr lang="en-US" altLang="ko-KR" sz="1400" b="1" dirty="0" smtClean="0">
                <a:latin typeface="+mj-lt"/>
              </a:rPr>
              <a:t>]+1 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6100956" y="1624675"/>
            <a:ext cx="25430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&amp;array[0][2] == </a:t>
            </a:r>
            <a:r>
              <a:rPr lang="en-US" altLang="ko-KR" sz="1400" b="1" dirty="0" smtClean="0">
                <a:solidFill>
                  <a:srgbClr val="0000FF"/>
                </a:solidFill>
                <a:latin typeface="+mj-lt"/>
              </a:rPr>
              <a:t>array[0]</a:t>
            </a:r>
            <a:r>
              <a:rPr lang="en-US" altLang="ko-KR" sz="1400" b="1" dirty="0" smtClean="0">
                <a:latin typeface="+mj-lt"/>
              </a:rPr>
              <a:t>+2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46" name="자유형 45"/>
          <p:cNvSpPr/>
          <p:nvPr/>
        </p:nvSpPr>
        <p:spPr>
          <a:xfrm>
            <a:off x="3289824" y="1829990"/>
            <a:ext cx="730250" cy="328083"/>
          </a:xfrm>
          <a:custGeom>
            <a:avLst/>
            <a:gdLst>
              <a:gd name="connsiteX0" fmla="*/ 730250 w 730250"/>
              <a:gd name="connsiteY0" fmla="*/ 292100 h 328083"/>
              <a:gd name="connsiteX1" fmla="*/ 120650 w 730250"/>
              <a:gd name="connsiteY1" fmla="*/ 279400 h 328083"/>
              <a:gd name="connsiteX2" fmla="*/ 6350 w 730250"/>
              <a:gd name="connsiteY2" fmla="*/ 0 h 32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328083">
                <a:moveTo>
                  <a:pt x="730250" y="292100"/>
                </a:moveTo>
                <a:cubicBezTo>
                  <a:pt x="485775" y="310091"/>
                  <a:pt x="241300" y="328083"/>
                  <a:pt x="120650" y="279400"/>
                </a:cubicBezTo>
                <a:cubicBezTo>
                  <a:pt x="0" y="230717"/>
                  <a:pt x="3175" y="115358"/>
                  <a:pt x="6350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자유형 46"/>
          <p:cNvSpPr/>
          <p:nvPr/>
        </p:nvSpPr>
        <p:spPr>
          <a:xfrm>
            <a:off x="5498404" y="1913812"/>
            <a:ext cx="1847850" cy="328083"/>
          </a:xfrm>
          <a:custGeom>
            <a:avLst/>
            <a:gdLst>
              <a:gd name="connsiteX0" fmla="*/ 0 w 1847850"/>
              <a:gd name="connsiteY0" fmla="*/ 241300 h 328083"/>
              <a:gd name="connsiteX1" fmla="*/ 419100 w 1847850"/>
              <a:gd name="connsiteY1" fmla="*/ 12700 h 328083"/>
              <a:gd name="connsiteX2" fmla="*/ 1612900 w 1847850"/>
              <a:gd name="connsiteY2" fmla="*/ 317500 h 328083"/>
              <a:gd name="connsiteX3" fmla="*/ 1828800 w 1847850"/>
              <a:gd name="connsiteY3" fmla="*/ 76200 h 32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328083">
                <a:moveTo>
                  <a:pt x="0" y="241300"/>
                </a:moveTo>
                <a:cubicBezTo>
                  <a:pt x="75141" y="120650"/>
                  <a:pt x="150283" y="0"/>
                  <a:pt x="419100" y="12700"/>
                </a:cubicBezTo>
                <a:cubicBezTo>
                  <a:pt x="687917" y="25400"/>
                  <a:pt x="1377950" y="306917"/>
                  <a:pt x="1612900" y="317500"/>
                </a:cubicBezTo>
                <a:cubicBezTo>
                  <a:pt x="1847850" y="328083"/>
                  <a:pt x="1828800" y="76200"/>
                  <a:pt x="1828800" y="762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자유형 47"/>
          <p:cNvSpPr/>
          <p:nvPr/>
        </p:nvSpPr>
        <p:spPr>
          <a:xfrm>
            <a:off x="4771337" y="2562042"/>
            <a:ext cx="455083" cy="825500"/>
          </a:xfrm>
          <a:custGeom>
            <a:avLst/>
            <a:gdLst>
              <a:gd name="connsiteX0" fmla="*/ 0 w 455083"/>
              <a:gd name="connsiteY0" fmla="*/ 0 h 825500"/>
              <a:gd name="connsiteX1" fmla="*/ 114300 w 455083"/>
              <a:gd name="connsiteY1" fmla="*/ 508000 h 825500"/>
              <a:gd name="connsiteX2" fmla="*/ 406400 w 455083"/>
              <a:gd name="connsiteY2" fmla="*/ 609600 h 825500"/>
              <a:gd name="connsiteX3" fmla="*/ 406400 w 455083"/>
              <a:gd name="connsiteY3" fmla="*/ 8255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083" h="825500">
                <a:moveTo>
                  <a:pt x="0" y="0"/>
                </a:moveTo>
                <a:cubicBezTo>
                  <a:pt x="23283" y="203200"/>
                  <a:pt x="46567" y="406400"/>
                  <a:pt x="114300" y="508000"/>
                </a:cubicBezTo>
                <a:cubicBezTo>
                  <a:pt x="182033" y="609600"/>
                  <a:pt x="357717" y="556683"/>
                  <a:pt x="406400" y="609600"/>
                </a:cubicBezTo>
                <a:cubicBezTo>
                  <a:pt x="455083" y="662517"/>
                  <a:pt x="430741" y="744008"/>
                  <a:pt x="406400" y="8255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Text Box 53"/>
          <p:cNvSpPr txBox="1">
            <a:spLocks noChangeArrowheads="1"/>
          </p:cNvSpPr>
          <p:nvPr/>
        </p:nvSpPr>
        <p:spPr bwMode="auto">
          <a:xfrm>
            <a:off x="1334334" y="3147691"/>
            <a:ext cx="26465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&amp;array[1][0] == </a:t>
            </a:r>
            <a:r>
              <a:rPr lang="en-US" altLang="ko-KR" sz="1400" b="1" dirty="0" smtClean="0">
                <a:solidFill>
                  <a:srgbClr val="0000FF"/>
                </a:solidFill>
                <a:latin typeface="+mj-lt"/>
              </a:rPr>
              <a:t>array[1]</a:t>
            </a:r>
            <a:r>
              <a:rPr lang="en-US" altLang="ko-KR" sz="1400" b="1" dirty="0" smtClean="0">
                <a:latin typeface="+mj-lt"/>
              </a:rPr>
              <a:t>+0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50" name="Text Box 53"/>
          <p:cNvSpPr txBox="1">
            <a:spLocks noChangeArrowheads="1"/>
          </p:cNvSpPr>
          <p:nvPr/>
        </p:nvSpPr>
        <p:spPr bwMode="auto">
          <a:xfrm>
            <a:off x="3778216" y="3372524"/>
            <a:ext cx="25798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&amp;array[1][1] == </a:t>
            </a:r>
            <a:r>
              <a:rPr lang="en-US" altLang="ko-KR" sz="1400" b="1" dirty="0" smtClean="0">
                <a:solidFill>
                  <a:srgbClr val="0000FF"/>
                </a:solidFill>
                <a:latin typeface="+mj-lt"/>
              </a:rPr>
              <a:t>array[1]</a:t>
            </a:r>
            <a:r>
              <a:rPr lang="en-US" altLang="ko-KR" sz="1400" b="1" dirty="0" smtClean="0">
                <a:latin typeface="+mj-lt"/>
              </a:rPr>
              <a:t>+1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6500826" y="3364586"/>
            <a:ext cx="25036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&amp;array[1][2] == </a:t>
            </a:r>
            <a:r>
              <a:rPr lang="en-US" altLang="ko-KR" sz="1400" b="1" dirty="0" smtClean="0">
                <a:solidFill>
                  <a:srgbClr val="0000FF"/>
                </a:solidFill>
                <a:latin typeface="+mj-lt"/>
              </a:rPr>
              <a:t>array[1]</a:t>
            </a:r>
            <a:r>
              <a:rPr lang="en-US" altLang="ko-KR" sz="1400" b="1" dirty="0" smtClean="0">
                <a:latin typeface="+mj-lt"/>
              </a:rPr>
              <a:t>+2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2800874" y="2528490"/>
            <a:ext cx="1244600" cy="660400"/>
          </a:xfrm>
          <a:custGeom>
            <a:avLst/>
            <a:gdLst>
              <a:gd name="connsiteX0" fmla="*/ 1244600 w 1244600"/>
              <a:gd name="connsiteY0" fmla="*/ 0 h 660400"/>
              <a:gd name="connsiteX1" fmla="*/ 495300 w 1244600"/>
              <a:gd name="connsiteY1" fmla="*/ 203200 h 660400"/>
              <a:gd name="connsiteX2" fmla="*/ 0 w 124460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0" h="660400">
                <a:moveTo>
                  <a:pt x="1244600" y="0"/>
                </a:moveTo>
                <a:cubicBezTo>
                  <a:pt x="973666" y="46566"/>
                  <a:pt x="702733" y="93133"/>
                  <a:pt x="495300" y="203200"/>
                </a:cubicBezTo>
                <a:cubicBezTo>
                  <a:pt x="287867" y="313267"/>
                  <a:pt x="143933" y="486833"/>
                  <a:pt x="0" y="6604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3" name="자유형 52"/>
          <p:cNvSpPr/>
          <p:nvPr/>
        </p:nvSpPr>
        <p:spPr>
          <a:xfrm>
            <a:off x="5485704" y="2574212"/>
            <a:ext cx="2724150" cy="901700"/>
          </a:xfrm>
          <a:custGeom>
            <a:avLst/>
            <a:gdLst>
              <a:gd name="connsiteX0" fmla="*/ 0 w 2724150"/>
              <a:gd name="connsiteY0" fmla="*/ 0 h 901700"/>
              <a:gd name="connsiteX1" fmla="*/ 190500 w 2724150"/>
              <a:gd name="connsiteY1" fmla="*/ 431800 h 901700"/>
              <a:gd name="connsiteX2" fmla="*/ 800100 w 2724150"/>
              <a:gd name="connsiteY2" fmla="*/ 673100 h 901700"/>
              <a:gd name="connsiteX3" fmla="*/ 2451100 w 2724150"/>
              <a:gd name="connsiteY3" fmla="*/ 520700 h 901700"/>
              <a:gd name="connsiteX4" fmla="*/ 2438400 w 2724150"/>
              <a:gd name="connsiteY4" fmla="*/ 901700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4150" h="901700">
                <a:moveTo>
                  <a:pt x="0" y="0"/>
                </a:moveTo>
                <a:cubicBezTo>
                  <a:pt x="28575" y="159808"/>
                  <a:pt x="57150" y="319617"/>
                  <a:pt x="190500" y="431800"/>
                </a:cubicBezTo>
                <a:cubicBezTo>
                  <a:pt x="323850" y="543983"/>
                  <a:pt x="423333" y="658283"/>
                  <a:pt x="800100" y="673100"/>
                </a:cubicBezTo>
                <a:cubicBezTo>
                  <a:pt x="1176867" y="687917"/>
                  <a:pt x="2178050" y="482600"/>
                  <a:pt x="2451100" y="520700"/>
                </a:cubicBezTo>
                <a:cubicBezTo>
                  <a:pt x="2724150" y="558800"/>
                  <a:pt x="2581275" y="730250"/>
                  <a:pt x="2438400" y="9017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자유형 53"/>
          <p:cNvSpPr/>
          <p:nvPr/>
        </p:nvSpPr>
        <p:spPr>
          <a:xfrm>
            <a:off x="4784037" y="1444442"/>
            <a:ext cx="436033" cy="723900"/>
          </a:xfrm>
          <a:custGeom>
            <a:avLst/>
            <a:gdLst>
              <a:gd name="connsiteX0" fmla="*/ 0 w 436033"/>
              <a:gd name="connsiteY0" fmla="*/ 723900 h 723900"/>
              <a:gd name="connsiteX1" fmla="*/ 203200 w 436033"/>
              <a:gd name="connsiteY1" fmla="*/ 342900 h 723900"/>
              <a:gd name="connsiteX2" fmla="*/ 406400 w 436033"/>
              <a:gd name="connsiteY2" fmla="*/ 317500 h 723900"/>
              <a:gd name="connsiteX3" fmla="*/ 381000 w 436033"/>
              <a:gd name="connsiteY3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33" h="723900">
                <a:moveTo>
                  <a:pt x="0" y="723900"/>
                </a:moveTo>
                <a:cubicBezTo>
                  <a:pt x="67733" y="567266"/>
                  <a:pt x="135467" y="410633"/>
                  <a:pt x="203200" y="342900"/>
                </a:cubicBezTo>
                <a:cubicBezTo>
                  <a:pt x="270933" y="275167"/>
                  <a:pt x="376767" y="374650"/>
                  <a:pt x="406400" y="317500"/>
                </a:cubicBezTo>
                <a:cubicBezTo>
                  <a:pt x="436033" y="260350"/>
                  <a:pt x="408516" y="130175"/>
                  <a:pt x="381000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TextBox 63"/>
          <p:cNvSpPr txBox="1"/>
          <p:nvPr/>
        </p:nvSpPr>
        <p:spPr>
          <a:xfrm>
            <a:off x="74764" y="2150140"/>
            <a:ext cx="11897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주소</a:t>
            </a:r>
            <a:r>
              <a:rPr lang="ko-KR" altLang="en-US" dirty="0" smtClean="0"/>
              <a:t> 표현</a:t>
            </a:r>
            <a:endParaRPr lang="ko-KR" altLang="en-US" dirty="0"/>
          </a:p>
        </p:txBody>
      </p:sp>
      <p:sp>
        <p:nvSpPr>
          <p:cNvPr id="62" name="아래쪽 화살표 61"/>
          <p:cNvSpPr/>
          <p:nvPr/>
        </p:nvSpPr>
        <p:spPr>
          <a:xfrm rot="16200000">
            <a:off x="1679738" y="2015202"/>
            <a:ext cx="357190" cy="642942"/>
          </a:xfrm>
          <a:prstGeom prst="downArrow">
            <a:avLst/>
          </a:prstGeom>
          <a:solidFill>
            <a:schemeClr val="accent1"/>
          </a:solidFill>
          <a:ln w="19050">
            <a:noFill/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3" name="TextBox 65"/>
          <p:cNvSpPr txBox="1"/>
          <p:nvPr/>
        </p:nvSpPr>
        <p:spPr>
          <a:xfrm>
            <a:off x="-29980" y="1792950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바탕" pitchFamily="18" charset="-127"/>
                <a:ea typeface="바탕" pitchFamily="18" charset="-127"/>
              </a:rPr>
              <a:t>int array[2][3];</a:t>
            </a:r>
            <a:endParaRPr lang="ko-KR" altLang="en-US" sz="1400" b="1" dirty="0">
              <a:latin typeface="바탕" pitchFamily="18" charset="-127"/>
              <a:ea typeface="바탕" pitchFamily="18" charset="-127"/>
            </a:endParaRPr>
          </a:p>
        </p:txBody>
      </p:sp>
      <p:pic>
        <p:nvPicPr>
          <p:cNvPr id="64" name="tabl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2416" y="5059275"/>
            <a:ext cx="2334970" cy="518205"/>
          </a:xfrm>
          <a:prstGeom prst="rect">
            <a:avLst/>
          </a:prstGeom>
        </p:spPr>
      </p:pic>
      <p:pic>
        <p:nvPicPr>
          <p:cNvPr id="65" name="tabl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32416" y="5457741"/>
            <a:ext cx="2334970" cy="518205"/>
          </a:xfrm>
          <a:prstGeom prst="rect">
            <a:avLst/>
          </a:prstGeom>
        </p:spPr>
      </p:pic>
      <p:sp>
        <p:nvSpPr>
          <p:cNvPr id="66" name="Text Box 53"/>
          <p:cNvSpPr txBox="1">
            <a:spLocks noChangeArrowheads="1"/>
          </p:cNvSpPr>
          <p:nvPr/>
        </p:nvSpPr>
        <p:spPr bwMode="auto">
          <a:xfrm>
            <a:off x="1714480" y="4587785"/>
            <a:ext cx="29704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*&amp;array[0][0]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 </a:t>
            </a:r>
            <a:r>
              <a:rPr lang="en-US" altLang="ko-KR" sz="1400" b="1" dirty="0" smtClean="0">
                <a:latin typeface="+mj-lt"/>
              </a:rPr>
              <a:t>array[0</a:t>
            </a:r>
            <a:r>
              <a:rPr lang="en-US" altLang="ko-KR" sz="1400" b="1" u="sng" dirty="0" smtClean="0">
                <a:latin typeface="+mj-lt"/>
              </a:rPr>
              <a:t>]</a:t>
            </a:r>
            <a:r>
              <a:rPr lang="en-US" altLang="ko-KR" sz="1400" b="1" dirty="0" smtClean="0">
                <a:latin typeface="+mj-lt"/>
              </a:rPr>
              <a:t>+0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7" name="Text Box 53"/>
          <p:cNvSpPr txBox="1">
            <a:spLocks noChangeArrowheads="1"/>
          </p:cNvSpPr>
          <p:nvPr/>
        </p:nvSpPr>
        <p:spPr bwMode="auto">
          <a:xfrm>
            <a:off x="3932416" y="4151219"/>
            <a:ext cx="2925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*&amp;array[0][1]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</a:t>
            </a:r>
            <a:r>
              <a:rPr lang="en-US" altLang="ko-KR" sz="1400" b="1" dirty="0" smtClean="0">
                <a:latin typeface="+mj-lt"/>
              </a:rPr>
              <a:t> array[0</a:t>
            </a:r>
            <a:r>
              <a:rPr lang="en-US" altLang="ko-KR" sz="1400" b="1" u="sng" dirty="0" smtClean="0">
                <a:latin typeface="+mj-lt"/>
              </a:rPr>
              <a:t>]</a:t>
            </a:r>
            <a:r>
              <a:rPr lang="en-US" altLang="ko-KR" sz="1400" b="1" dirty="0" smtClean="0">
                <a:latin typeface="+mj-lt"/>
              </a:rPr>
              <a:t>+1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8" name="Text Box 53"/>
          <p:cNvSpPr txBox="1">
            <a:spLocks noChangeArrowheads="1"/>
          </p:cNvSpPr>
          <p:nvPr/>
        </p:nvSpPr>
        <p:spPr bwMode="auto">
          <a:xfrm>
            <a:off x="5959302" y="4601988"/>
            <a:ext cx="31132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*&amp;array[0][2]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</a:t>
            </a:r>
            <a:r>
              <a:rPr lang="en-US" altLang="ko-KR" sz="1400" b="1" dirty="0" smtClean="0">
                <a:latin typeface="+mj-lt"/>
              </a:rPr>
              <a:t> array[0</a:t>
            </a:r>
            <a:r>
              <a:rPr lang="en-US" altLang="ko-KR" sz="1400" b="1" u="sng" dirty="0" smtClean="0">
                <a:latin typeface="+mj-lt"/>
              </a:rPr>
              <a:t>]</a:t>
            </a:r>
            <a:r>
              <a:rPr lang="en-US" altLang="ko-KR" sz="1400" b="1" dirty="0" smtClean="0">
                <a:latin typeface="+mj-lt"/>
              </a:rPr>
              <a:t>+2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9" name="Text Box 53"/>
          <p:cNvSpPr txBox="1">
            <a:spLocks noChangeArrowheads="1"/>
          </p:cNvSpPr>
          <p:nvPr/>
        </p:nvSpPr>
        <p:spPr bwMode="auto">
          <a:xfrm>
            <a:off x="1432240" y="6030748"/>
            <a:ext cx="30418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*&amp;array[1][0]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</a:t>
            </a:r>
            <a:r>
              <a:rPr lang="en-US" altLang="ko-KR" sz="1400" b="1" dirty="0" smtClean="0">
                <a:latin typeface="+mj-lt"/>
              </a:rPr>
              <a:t> array[1</a:t>
            </a:r>
            <a:r>
              <a:rPr lang="en-US" altLang="ko-KR" sz="1400" b="1" u="sng" dirty="0" smtClean="0">
                <a:latin typeface="+mj-lt"/>
              </a:rPr>
              <a:t>]</a:t>
            </a:r>
            <a:r>
              <a:rPr lang="en-US" altLang="ko-KR" sz="1400" b="1" dirty="0" smtClean="0">
                <a:latin typeface="+mj-lt"/>
              </a:rPr>
              <a:t>+0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 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Text Box 53"/>
          <p:cNvSpPr txBox="1">
            <a:spLocks noChangeArrowheads="1"/>
          </p:cNvSpPr>
          <p:nvPr/>
        </p:nvSpPr>
        <p:spPr bwMode="auto">
          <a:xfrm>
            <a:off x="3778216" y="6331490"/>
            <a:ext cx="29704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*&amp;array[1][1]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</a:t>
            </a:r>
            <a:r>
              <a:rPr lang="en-US" altLang="ko-KR" sz="1400" b="1" dirty="0" smtClean="0">
                <a:latin typeface="+mj-lt"/>
              </a:rPr>
              <a:t> array[1</a:t>
            </a:r>
            <a:r>
              <a:rPr lang="en-US" altLang="ko-KR" sz="1400" b="1" u="sng" dirty="0" smtClean="0">
                <a:latin typeface="+mj-lt"/>
              </a:rPr>
              <a:t>]</a:t>
            </a:r>
            <a:r>
              <a:rPr lang="en-US" altLang="ko-KR" sz="1400" b="1" dirty="0" smtClean="0">
                <a:latin typeface="+mj-lt"/>
              </a:rPr>
              <a:t>+1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1" name="Text Box 53"/>
          <p:cNvSpPr txBox="1">
            <a:spLocks noChangeArrowheads="1"/>
          </p:cNvSpPr>
          <p:nvPr/>
        </p:nvSpPr>
        <p:spPr bwMode="auto">
          <a:xfrm>
            <a:off x="6245054" y="5982266"/>
            <a:ext cx="28989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*&amp;array[1][2]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</a:t>
            </a:r>
            <a:r>
              <a:rPr lang="en-US" altLang="ko-KR" sz="1400" b="1" dirty="0" smtClean="0">
                <a:latin typeface="+mj-lt"/>
              </a:rPr>
              <a:t> array[1</a:t>
            </a:r>
            <a:r>
              <a:rPr lang="en-US" altLang="ko-KR" sz="1400" b="1" u="sng" dirty="0" smtClean="0">
                <a:latin typeface="+mj-lt"/>
              </a:rPr>
              <a:t>]</a:t>
            </a:r>
            <a:r>
              <a:rPr lang="en-US" altLang="ko-KR" sz="1400" b="1" dirty="0" smtClean="0">
                <a:latin typeface="+mj-lt"/>
              </a:rPr>
              <a:t>+2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 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2" name="TextBox 86"/>
          <p:cNvSpPr txBox="1"/>
          <p:nvPr/>
        </p:nvSpPr>
        <p:spPr>
          <a:xfrm>
            <a:off x="74764" y="5151351"/>
            <a:ext cx="9589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</a:t>
            </a:r>
            <a:r>
              <a:rPr lang="ko-KR" altLang="en-US" dirty="0" smtClean="0"/>
              <a:t> 표현</a:t>
            </a:r>
            <a:endParaRPr lang="ko-KR" altLang="en-US" dirty="0"/>
          </a:p>
        </p:txBody>
      </p:sp>
      <p:sp>
        <p:nvSpPr>
          <p:cNvPr id="73" name="아래쪽 화살표 72"/>
          <p:cNvSpPr/>
          <p:nvPr/>
        </p:nvSpPr>
        <p:spPr>
          <a:xfrm rot="16200000">
            <a:off x="1679738" y="5016413"/>
            <a:ext cx="357190" cy="642942"/>
          </a:xfrm>
          <a:prstGeom prst="downArrow">
            <a:avLst/>
          </a:prstGeom>
          <a:solidFill>
            <a:schemeClr val="accent1"/>
          </a:solidFill>
          <a:ln w="19050">
            <a:noFill/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TextBox 88"/>
          <p:cNvSpPr txBox="1"/>
          <p:nvPr/>
        </p:nvSpPr>
        <p:spPr>
          <a:xfrm>
            <a:off x="-29980" y="4794161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바탕" pitchFamily="18" charset="-127"/>
                <a:ea typeface="바탕" pitchFamily="18" charset="-127"/>
              </a:rPr>
              <a:t>int array[2][3];</a:t>
            </a:r>
            <a:endParaRPr lang="ko-KR" altLang="en-US" sz="1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6" name="자유형 75"/>
          <p:cNvSpPr/>
          <p:nvPr/>
        </p:nvSpPr>
        <p:spPr>
          <a:xfrm>
            <a:off x="3272020" y="4839376"/>
            <a:ext cx="876300" cy="499533"/>
          </a:xfrm>
          <a:custGeom>
            <a:avLst/>
            <a:gdLst>
              <a:gd name="connsiteX0" fmla="*/ 876300 w 876300"/>
              <a:gd name="connsiteY0" fmla="*/ 406400 h 499533"/>
              <a:gd name="connsiteX1" fmla="*/ 266700 w 876300"/>
              <a:gd name="connsiteY1" fmla="*/ 431800 h 499533"/>
              <a:gd name="connsiteX2" fmla="*/ 0 w 876300"/>
              <a:gd name="connsiteY2" fmla="*/ 0 h 49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499533">
                <a:moveTo>
                  <a:pt x="876300" y="406400"/>
                </a:moveTo>
                <a:cubicBezTo>
                  <a:pt x="644525" y="452966"/>
                  <a:pt x="412750" y="499533"/>
                  <a:pt x="266700" y="431800"/>
                </a:cubicBezTo>
                <a:cubicBezTo>
                  <a:pt x="120650" y="364067"/>
                  <a:pt x="60325" y="182033"/>
                  <a:pt x="0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4762153" y="4407576"/>
            <a:ext cx="423334" cy="857250"/>
          </a:xfrm>
          <a:custGeom>
            <a:avLst/>
            <a:gdLst>
              <a:gd name="connsiteX0" fmla="*/ 122767 w 423334"/>
              <a:gd name="connsiteY0" fmla="*/ 838200 h 857250"/>
              <a:gd name="connsiteX1" fmla="*/ 8467 w 423334"/>
              <a:gd name="connsiteY1" fmla="*/ 787400 h 857250"/>
              <a:gd name="connsiteX2" fmla="*/ 173567 w 423334"/>
              <a:gd name="connsiteY2" fmla="*/ 419100 h 857250"/>
              <a:gd name="connsiteX3" fmla="*/ 389467 w 423334"/>
              <a:gd name="connsiteY3" fmla="*/ 190500 h 857250"/>
              <a:gd name="connsiteX4" fmla="*/ 376767 w 42333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334" h="857250">
                <a:moveTo>
                  <a:pt x="122767" y="838200"/>
                </a:moveTo>
                <a:cubicBezTo>
                  <a:pt x="61383" y="847725"/>
                  <a:pt x="0" y="857250"/>
                  <a:pt x="8467" y="787400"/>
                </a:cubicBezTo>
                <a:cubicBezTo>
                  <a:pt x="16934" y="717550"/>
                  <a:pt x="110067" y="518583"/>
                  <a:pt x="173567" y="419100"/>
                </a:cubicBezTo>
                <a:cubicBezTo>
                  <a:pt x="237067" y="319617"/>
                  <a:pt x="355600" y="260350"/>
                  <a:pt x="389467" y="190500"/>
                </a:cubicBezTo>
                <a:cubicBezTo>
                  <a:pt x="423334" y="120650"/>
                  <a:pt x="400050" y="60325"/>
                  <a:pt x="376767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5888220" y="4864776"/>
            <a:ext cx="1598083" cy="393700"/>
          </a:xfrm>
          <a:custGeom>
            <a:avLst/>
            <a:gdLst>
              <a:gd name="connsiteX0" fmla="*/ 0 w 1598083"/>
              <a:gd name="connsiteY0" fmla="*/ 393700 h 393700"/>
              <a:gd name="connsiteX1" fmla="*/ 546100 w 1598083"/>
              <a:gd name="connsiteY1" fmla="*/ 355600 h 393700"/>
              <a:gd name="connsiteX2" fmla="*/ 1447800 w 1598083"/>
              <a:gd name="connsiteY2" fmla="*/ 266700 h 393700"/>
              <a:gd name="connsiteX3" fmla="*/ 1447800 w 1598083"/>
              <a:gd name="connsiteY3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8083" h="393700">
                <a:moveTo>
                  <a:pt x="0" y="393700"/>
                </a:moveTo>
                <a:cubicBezTo>
                  <a:pt x="152400" y="385233"/>
                  <a:pt x="304800" y="376767"/>
                  <a:pt x="546100" y="355600"/>
                </a:cubicBezTo>
                <a:cubicBezTo>
                  <a:pt x="787400" y="334433"/>
                  <a:pt x="1297517" y="325967"/>
                  <a:pt x="1447800" y="266700"/>
                </a:cubicBezTo>
                <a:cubicBezTo>
                  <a:pt x="1598083" y="207433"/>
                  <a:pt x="1522941" y="103716"/>
                  <a:pt x="1447800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9" name="자유형 78"/>
          <p:cNvSpPr/>
          <p:nvPr/>
        </p:nvSpPr>
        <p:spPr>
          <a:xfrm>
            <a:off x="4757920" y="5626776"/>
            <a:ext cx="414867" cy="659744"/>
          </a:xfrm>
          <a:custGeom>
            <a:avLst/>
            <a:gdLst>
              <a:gd name="connsiteX0" fmla="*/ 127000 w 414867"/>
              <a:gd name="connsiteY0" fmla="*/ 0 h 800100"/>
              <a:gd name="connsiteX1" fmla="*/ 38100 w 414867"/>
              <a:gd name="connsiteY1" fmla="*/ 342900 h 800100"/>
              <a:gd name="connsiteX2" fmla="*/ 355600 w 414867"/>
              <a:gd name="connsiteY2" fmla="*/ 482600 h 800100"/>
              <a:gd name="connsiteX3" fmla="*/ 393700 w 414867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867" h="800100">
                <a:moveTo>
                  <a:pt x="127000" y="0"/>
                </a:moveTo>
                <a:cubicBezTo>
                  <a:pt x="63500" y="131233"/>
                  <a:pt x="0" y="262467"/>
                  <a:pt x="38100" y="342900"/>
                </a:cubicBezTo>
                <a:cubicBezTo>
                  <a:pt x="76200" y="423333"/>
                  <a:pt x="296333" y="406400"/>
                  <a:pt x="355600" y="482600"/>
                </a:cubicBezTo>
                <a:cubicBezTo>
                  <a:pt x="414867" y="558800"/>
                  <a:pt x="404283" y="679450"/>
                  <a:pt x="393700" y="8001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0" name="자유형 79"/>
          <p:cNvSpPr/>
          <p:nvPr/>
        </p:nvSpPr>
        <p:spPr>
          <a:xfrm>
            <a:off x="5875520" y="5677576"/>
            <a:ext cx="1982628" cy="394630"/>
          </a:xfrm>
          <a:custGeom>
            <a:avLst/>
            <a:gdLst>
              <a:gd name="connsiteX0" fmla="*/ 0 w 2089150"/>
              <a:gd name="connsiteY0" fmla="*/ 0 h 723900"/>
              <a:gd name="connsiteX1" fmla="*/ 825500 w 2089150"/>
              <a:gd name="connsiteY1" fmla="*/ 88900 h 723900"/>
              <a:gd name="connsiteX2" fmla="*/ 1905000 w 2089150"/>
              <a:gd name="connsiteY2" fmla="*/ 292100 h 723900"/>
              <a:gd name="connsiteX3" fmla="*/ 1930400 w 2089150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723900">
                <a:moveTo>
                  <a:pt x="0" y="0"/>
                </a:moveTo>
                <a:cubicBezTo>
                  <a:pt x="254000" y="20108"/>
                  <a:pt x="508000" y="40217"/>
                  <a:pt x="825500" y="88900"/>
                </a:cubicBezTo>
                <a:cubicBezTo>
                  <a:pt x="1143000" y="137583"/>
                  <a:pt x="1720850" y="186267"/>
                  <a:pt x="1905000" y="292100"/>
                </a:cubicBezTo>
                <a:cubicBezTo>
                  <a:pt x="2089150" y="397933"/>
                  <a:pt x="2009775" y="560916"/>
                  <a:pt x="1930400" y="7239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1" name="자유형 80"/>
          <p:cNvSpPr/>
          <p:nvPr/>
        </p:nvSpPr>
        <p:spPr>
          <a:xfrm>
            <a:off x="2789420" y="5609843"/>
            <a:ext cx="1358900" cy="512233"/>
          </a:xfrm>
          <a:custGeom>
            <a:avLst/>
            <a:gdLst>
              <a:gd name="connsiteX0" fmla="*/ 1358900 w 1358900"/>
              <a:gd name="connsiteY0" fmla="*/ 29633 h 512233"/>
              <a:gd name="connsiteX1" fmla="*/ 431800 w 1358900"/>
              <a:gd name="connsiteY1" fmla="*/ 80433 h 512233"/>
              <a:gd name="connsiteX2" fmla="*/ 0 w 1358900"/>
              <a:gd name="connsiteY2" fmla="*/ 512233 h 5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" h="512233">
                <a:moveTo>
                  <a:pt x="1358900" y="29633"/>
                </a:moveTo>
                <a:cubicBezTo>
                  <a:pt x="1008591" y="14816"/>
                  <a:pt x="658283" y="0"/>
                  <a:pt x="431800" y="80433"/>
                </a:cubicBezTo>
                <a:cubicBezTo>
                  <a:pt x="205317" y="160866"/>
                  <a:pt x="102658" y="336549"/>
                  <a:pt x="0" y="512233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95" name="직선 연결선 94"/>
          <p:cNvCxnSpPr/>
          <p:nvPr/>
        </p:nvCxnSpPr>
        <p:spPr>
          <a:xfrm>
            <a:off x="0" y="3857628"/>
            <a:ext cx="9144000" cy="158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(6/17)---[4-13.c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3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5522" y="2084532"/>
            <a:ext cx="2334970" cy="512108"/>
          </a:xfrm>
          <a:prstGeom prst="rect">
            <a:avLst/>
          </a:prstGeom>
        </p:spPr>
      </p:pic>
      <p:pic>
        <p:nvPicPr>
          <p:cNvPr id="34" name="tab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5522" y="2482998"/>
            <a:ext cx="2334970" cy="518205"/>
          </a:xfrm>
          <a:prstGeom prst="rect">
            <a:avLst/>
          </a:prstGeom>
        </p:spPr>
      </p:pic>
      <p:sp>
        <p:nvSpPr>
          <p:cNvPr id="35" name="Text Box 53"/>
          <p:cNvSpPr txBox="1">
            <a:spLocks noChangeArrowheads="1"/>
          </p:cNvSpPr>
          <p:nvPr/>
        </p:nvSpPr>
        <p:spPr bwMode="auto">
          <a:xfrm>
            <a:off x="1571604" y="1521781"/>
            <a:ext cx="286208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&amp;array[0][0] == </a:t>
            </a:r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*(array+0)</a:t>
            </a:r>
            <a:r>
              <a:rPr lang="en-US" altLang="ko-KR" sz="1400" b="1" dirty="0" smtClean="0">
                <a:latin typeface="+mj-lt"/>
              </a:rPr>
              <a:t>+0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36" name="Text Box 53"/>
          <p:cNvSpPr txBox="1">
            <a:spLocks noChangeArrowheads="1"/>
          </p:cNvSpPr>
          <p:nvPr/>
        </p:nvSpPr>
        <p:spPr bwMode="auto">
          <a:xfrm>
            <a:off x="3895522" y="1176476"/>
            <a:ext cx="28196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&amp;array[0][1] == </a:t>
            </a:r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*(array+0)</a:t>
            </a:r>
            <a:r>
              <a:rPr lang="en-US" altLang="ko-KR" sz="1400" b="1" dirty="0" smtClean="0">
                <a:latin typeface="+mj-lt"/>
              </a:rPr>
              <a:t>+1 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37" name="Text Box 53"/>
          <p:cNvSpPr txBox="1">
            <a:spLocks noChangeArrowheads="1"/>
          </p:cNvSpPr>
          <p:nvPr/>
        </p:nvSpPr>
        <p:spPr bwMode="auto">
          <a:xfrm>
            <a:off x="6064062" y="1651143"/>
            <a:ext cx="27227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&amp;array[0][2] == </a:t>
            </a:r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*(array+0)</a:t>
            </a:r>
            <a:r>
              <a:rPr lang="en-US" altLang="ko-KR" sz="1400" b="1" dirty="0" smtClean="0">
                <a:latin typeface="+mj-lt"/>
              </a:rPr>
              <a:t>+2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3244846" y="1882254"/>
            <a:ext cx="730250" cy="328083"/>
          </a:xfrm>
          <a:custGeom>
            <a:avLst/>
            <a:gdLst>
              <a:gd name="connsiteX0" fmla="*/ 730250 w 730250"/>
              <a:gd name="connsiteY0" fmla="*/ 292100 h 328083"/>
              <a:gd name="connsiteX1" fmla="*/ 120650 w 730250"/>
              <a:gd name="connsiteY1" fmla="*/ 279400 h 328083"/>
              <a:gd name="connsiteX2" fmla="*/ 6350 w 730250"/>
              <a:gd name="connsiteY2" fmla="*/ 0 h 32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328083">
                <a:moveTo>
                  <a:pt x="730250" y="292100"/>
                </a:moveTo>
                <a:cubicBezTo>
                  <a:pt x="485775" y="310091"/>
                  <a:pt x="241300" y="328083"/>
                  <a:pt x="120650" y="279400"/>
                </a:cubicBezTo>
                <a:cubicBezTo>
                  <a:pt x="0" y="230717"/>
                  <a:pt x="3175" y="115358"/>
                  <a:pt x="6350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5469080" y="1934948"/>
            <a:ext cx="1847850" cy="328083"/>
          </a:xfrm>
          <a:custGeom>
            <a:avLst/>
            <a:gdLst>
              <a:gd name="connsiteX0" fmla="*/ 0 w 1847850"/>
              <a:gd name="connsiteY0" fmla="*/ 241300 h 328083"/>
              <a:gd name="connsiteX1" fmla="*/ 419100 w 1847850"/>
              <a:gd name="connsiteY1" fmla="*/ 12700 h 328083"/>
              <a:gd name="connsiteX2" fmla="*/ 1612900 w 1847850"/>
              <a:gd name="connsiteY2" fmla="*/ 317500 h 328083"/>
              <a:gd name="connsiteX3" fmla="*/ 1828800 w 1847850"/>
              <a:gd name="connsiteY3" fmla="*/ 76200 h 32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328083">
                <a:moveTo>
                  <a:pt x="0" y="241300"/>
                </a:moveTo>
                <a:cubicBezTo>
                  <a:pt x="75141" y="120650"/>
                  <a:pt x="150283" y="0"/>
                  <a:pt x="419100" y="12700"/>
                </a:cubicBezTo>
                <a:cubicBezTo>
                  <a:pt x="687917" y="25400"/>
                  <a:pt x="1377950" y="306917"/>
                  <a:pt x="1612900" y="317500"/>
                </a:cubicBezTo>
                <a:cubicBezTo>
                  <a:pt x="1847850" y="328083"/>
                  <a:pt x="1828800" y="76200"/>
                  <a:pt x="1828800" y="762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4718401" y="2558530"/>
            <a:ext cx="455083" cy="825500"/>
          </a:xfrm>
          <a:custGeom>
            <a:avLst/>
            <a:gdLst>
              <a:gd name="connsiteX0" fmla="*/ 0 w 455083"/>
              <a:gd name="connsiteY0" fmla="*/ 0 h 825500"/>
              <a:gd name="connsiteX1" fmla="*/ 114300 w 455083"/>
              <a:gd name="connsiteY1" fmla="*/ 508000 h 825500"/>
              <a:gd name="connsiteX2" fmla="*/ 406400 w 455083"/>
              <a:gd name="connsiteY2" fmla="*/ 609600 h 825500"/>
              <a:gd name="connsiteX3" fmla="*/ 406400 w 455083"/>
              <a:gd name="connsiteY3" fmla="*/ 8255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083" h="825500">
                <a:moveTo>
                  <a:pt x="0" y="0"/>
                </a:moveTo>
                <a:cubicBezTo>
                  <a:pt x="23283" y="203200"/>
                  <a:pt x="46567" y="406400"/>
                  <a:pt x="114300" y="508000"/>
                </a:cubicBezTo>
                <a:cubicBezTo>
                  <a:pt x="182033" y="609600"/>
                  <a:pt x="357717" y="556683"/>
                  <a:pt x="406400" y="609600"/>
                </a:cubicBezTo>
                <a:cubicBezTo>
                  <a:pt x="455083" y="662517"/>
                  <a:pt x="430741" y="744008"/>
                  <a:pt x="406400" y="8255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Text Box 53"/>
          <p:cNvSpPr txBox="1">
            <a:spLocks noChangeArrowheads="1"/>
          </p:cNvSpPr>
          <p:nvPr/>
        </p:nvSpPr>
        <p:spPr bwMode="auto">
          <a:xfrm>
            <a:off x="1285852" y="2955402"/>
            <a:ext cx="27192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&amp;array[1][0] == </a:t>
            </a:r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*(array+1)</a:t>
            </a:r>
            <a:r>
              <a:rPr lang="en-US" altLang="ko-KR" sz="1400" b="1" dirty="0" smtClean="0">
                <a:latin typeface="+mj-lt"/>
              </a:rPr>
              <a:t>+0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42" name="Text Box 53"/>
          <p:cNvSpPr txBox="1">
            <a:spLocks noChangeArrowheads="1"/>
          </p:cNvSpPr>
          <p:nvPr/>
        </p:nvSpPr>
        <p:spPr bwMode="auto">
          <a:xfrm>
            <a:off x="3571868" y="3398992"/>
            <a:ext cx="27192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&amp;array[1][1] == </a:t>
            </a:r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*(array+1)</a:t>
            </a:r>
            <a:r>
              <a:rPr lang="en-US" altLang="ko-KR" sz="1400" b="1" dirty="0" smtClean="0">
                <a:latin typeface="+mj-lt"/>
              </a:rPr>
              <a:t>+1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43" name="Text Box 53"/>
          <p:cNvSpPr txBox="1">
            <a:spLocks noChangeArrowheads="1"/>
          </p:cNvSpPr>
          <p:nvPr/>
        </p:nvSpPr>
        <p:spPr bwMode="auto">
          <a:xfrm>
            <a:off x="6286512" y="3098278"/>
            <a:ext cx="2857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&amp;array[1][2] == </a:t>
            </a:r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*(array+1)</a:t>
            </a:r>
            <a:r>
              <a:rPr lang="en-US" altLang="ko-KR" sz="1400" b="1" dirty="0" smtClean="0">
                <a:latin typeface="+mj-lt"/>
              </a:rPr>
              <a:t>+2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2643174" y="2580754"/>
            <a:ext cx="1357322" cy="419618"/>
          </a:xfrm>
          <a:custGeom>
            <a:avLst/>
            <a:gdLst>
              <a:gd name="connsiteX0" fmla="*/ 1244600 w 1244600"/>
              <a:gd name="connsiteY0" fmla="*/ 0 h 660400"/>
              <a:gd name="connsiteX1" fmla="*/ 495300 w 1244600"/>
              <a:gd name="connsiteY1" fmla="*/ 203200 h 660400"/>
              <a:gd name="connsiteX2" fmla="*/ 0 w 124460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0" h="660400">
                <a:moveTo>
                  <a:pt x="1244600" y="0"/>
                </a:moveTo>
                <a:cubicBezTo>
                  <a:pt x="973666" y="46566"/>
                  <a:pt x="702733" y="93133"/>
                  <a:pt x="495300" y="203200"/>
                </a:cubicBezTo>
                <a:cubicBezTo>
                  <a:pt x="287867" y="313267"/>
                  <a:pt x="143933" y="486833"/>
                  <a:pt x="0" y="6604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5456380" y="2565368"/>
            <a:ext cx="2724150" cy="577880"/>
          </a:xfrm>
          <a:custGeom>
            <a:avLst/>
            <a:gdLst>
              <a:gd name="connsiteX0" fmla="*/ 0 w 2724150"/>
              <a:gd name="connsiteY0" fmla="*/ 0 h 901700"/>
              <a:gd name="connsiteX1" fmla="*/ 190500 w 2724150"/>
              <a:gd name="connsiteY1" fmla="*/ 431800 h 901700"/>
              <a:gd name="connsiteX2" fmla="*/ 800100 w 2724150"/>
              <a:gd name="connsiteY2" fmla="*/ 673100 h 901700"/>
              <a:gd name="connsiteX3" fmla="*/ 2451100 w 2724150"/>
              <a:gd name="connsiteY3" fmla="*/ 520700 h 901700"/>
              <a:gd name="connsiteX4" fmla="*/ 2438400 w 2724150"/>
              <a:gd name="connsiteY4" fmla="*/ 901700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4150" h="901700">
                <a:moveTo>
                  <a:pt x="0" y="0"/>
                </a:moveTo>
                <a:cubicBezTo>
                  <a:pt x="28575" y="159808"/>
                  <a:pt x="57150" y="319617"/>
                  <a:pt x="190500" y="431800"/>
                </a:cubicBezTo>
                <a:cubicBezTo>
                  <a:pt x="323850" y="543983"/>
                  <a:pt x="423333" y="658283"/>
                  <a:pt x="800100" y="673100"/>
                </a:cubicBezTo>
                <a:cubicBezTo>
                  <a:pt x="1176867" y="687917"/>
                  <a:pt x="2178050" y="482600"/>
                  <a:pt x="2451100" y="520700"/>
                </a:cubicBezTo>
                <a:cubicBezTo>
                  <a:pt x="2724150" y="558800"/>
                  <a:pt x="2581275" y="730250"/>
                  <a:pt x="2438400" y="9017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4731101" y="1440930"/>
            <a:ext cx="436033" cy="723900"/>
          </a:xfrm>
          <a:custGeom>
            <a:avLst/>
            <a:gdLst>
              <a:gd name="connsiteX0" fmla="*/ 0 w 436033"/>
              <a:gd name="connsiteY0" fmla="*/ 723900 h 723900"/>
              <a:gd name="connsiteX1" fmla="*/ 203200 w 436033"/>
              <a:gd name="connsiteY1" fmla="*/ 342900 h 723900"/>
              <a:gd name="connsiteX2" fmla="*/ 406400 w 436033"/>
              <a:gd name="connsiteY2" fmla="*/ 317500 h 723900"/>
              <a:gd name="connsiteX3" fmla="*/ 381000 w 436033"/>
              <a:gd name="connsiteY3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33" h="723900">
                <a:moveTo>
                  <a:pt x="0" y="723900"/>
                </a:moveTo>
                <a:cubicBezTo>
                  <a:pt x="67733" y="567266"/>
                  <a:pt x="135467" y="410633"/>
                  <a:pt x="203200" y="342900"/>
                </a:cubicBezTo>
                <a:cubicBezTo>
                  <a:pt x="270933" y="275167"/>
                  <a:pt x="376767" y="374650"/>
                  <a:pt x="406400" y="317500"/>
                </a:cubicBezTo>
                <a:cubicBezTo>
                  <a:pt x="436033" y="260350"/>
                  <a:pt x="408516" y="130175"/>
                  <a:pt x="381000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TextBox 63"/>
          <p:cNvSpPr txBox="1"/>
          <p:nvPr/>
        </p:nvSpPr>
        <p:spPr>
          <a:xfrm>
            <a:off x="37870" y="2176608"/>
            <a:ext cx="11897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주소</a:t>
            </a:r>
            <a:r>
              <a:rPr lang="ko-KR" altLang="en-US" dirty="0" smtClean="0"/>
              <a:t> 표현</a:t>
            </a:r>
            <a:endParaRPr lang="ko-KR" altLang="en-US" dirty="0"/>
          </a:p>
        </p:txBody>
      </p:sp>
      <p:sp>
        <p:nvSpPr>
          <p:cNvPr id="48" name="아래쪽 화살표 47"/>
          <p:cNvSpPr/>
          <p:nvPr/>
        </p:nvSpPr>
        <p:spPr>
          <a:xfrm rot="16200000">
            <a:off x="1642844" y="2041670"/>
            <a:ext cx="357190" cy="642942"/>
          </a:xfrm>
          <a:prstGeom prst="downArrow">
            <a:avLst/>
          </a:prstGeom>
          <a:solidFill>
            <a:schemeClr val="accent1"/>
          </a:solidFill>
          <a:ln w="19050">
            <a:noFill/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TextBox 65"/>
          <p:cNvSpPr txBox="1"/>
          <p:nvPr/>
        </p:nvSpPr>
        <p:spPr>
          <a:xfrm>
            <a:off x="-66874" y="1819418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바탕" pitchFamily="18" charset="-127"/>
                <a:ea typeface="바탕" pitchFamily="18" charset="-127"/>
              </a:rPr>
              <a:t>int array[2][3];</a:t>
            </a:r>
            <a:endParaRPr lang="ko-KR" altLang="en-US" sz="1400" b="1" dirty="0">
              <a:latin typeface="바탕" pitchFamily="18" charset="-127"/>
              <a:ea typeface="바탕" pitchFamily="18" charset="-127"/>
            </a:endParaRPr>
          </a:p>
        </p:txBody>
      </p:sp>
      <p:pic>
        <p:nvPicPr>
          <p:cNvPr id="50" name="tabl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5522" y="4908560"/>
            <a:ext cx="2334970" cy="518205"/>
          </a:xfrm>
          <a:prstGeom prst="rect">
            <a:avLst/>
          </a:prstGeom>
        </p:spPr>
      </p:pic>
      <p:pic>
        <p:nvPicPr>
          <p:cNvPr id="51" name="tabl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95522" y="5307026"/>
            <a:ext cx="2334970" cy="518205"/>
          </a:xfrm>
          <a:prstGeom prst="rect">
            <a:avLst/>
          </a:prstGeom>
        </p:spPr>
      </p:pic>
      <p:sp>
        <p:nvSpPr>
          <p:cNvPr id="53" name="TextBox 86"/>
          <p:cNvSpPr txBox="1"/>
          <p:nvPr/>
        </p:nvSpPr>
        <p:spPr>
          <a:xfrm>
            <a:off x="37870" y="5000636"/>
            <a:ext cx="9589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</a:t>
            </a:r>
            <a:r>
              <a:rPr lang="ko-KR" altLang="en-US" dirty="0" smtClean="0"/>
              <a:t> 표현</a:t>
            </a:r>
            <a:endParaRPr lang="ko-KR" altLang="en-US" dirty="0"/>
          </a:p>
        </p:txBody>
      </p:sp>
      <p:sp>
        <p:nvSpPr>
          <p:cNvPr id="54" name="아래쪽 화살표 53"/>
          <p:cNvSpPr/>
          <p:nvPr/>
        </p:nvSpPr>
        <p:spPr>
          <a:xfrm rot="16200000">
            <a:off x="1642844" y="4865698"/>
            <a:ext cx="357190" cy="642942"/>
          </a:xfrm>
          <a:prstGeom prst="downArrow">
            <a:avLst/>
          </a:prstGeom>
          <a:solidFill>
            <a:schemeClr val="accent1"/>
          </a:solidFill>
          <a:ln w="19050">
            <a:noFill/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TextBox 88"/>
          <p:cNvSpPr txBox="1"/>
          <p:nvPr/>
        </p:nvSpPr>
        <p:spPr>
          <a:xfrm>
            <a:off x="-66874" y="4643446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바탕" pitchFamily="18" charset="-127"/>
                <a:ea typeface="바탕" pitchFamily="18" charset="-127"/>
              </a:rPr>
              <a:t>int array[2][3];</a:t>
            </a:r>
            <a:endParaRPr lang="ko-KR" altLang="en-US" sz="1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3235126" y="4688661"/>
            <a:ext cx="876300" cy="499533"/>
          </a:xfrm>
          <a:custGeom>
            <a:avLst/>
            <a:gdLst>
              <a:gd name="connsiteX0" fmla="*/ 876300 w 876300"/>
              <a:gd name="connsiteY0" fmla="*/ 406400 h 499533"/>
              <a:gd name="connsiteX1" fmla="*/ 266700 w 876300"/>
              <a:gd name="connsiteY1" fmla="*/ 431800 h 499533"/>
              <a:gd name="connsiteX2" fmla="*/ 0 w 876300"/>
              <a:gd name="connsiteY2" fmla="*/ 0 h 49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499533">
                <a:moveTo>
                  <a:pt x="876300" y="406400"/>
                </a:moveTo>
                <a:cubicBezTo>
                  <a:pt x="644525" y="452966"/>
                  <a:pt x="412750" y="499533"/>
                  <a:pt x="266700" y="431800"/>
                </a:cubicBezTo>
                <a:cubicBezTo>
                  <a:pt x="120650" y="364067"/>
                  <a:pt x="60325" y="182033"/>
                  <a:pt x="0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4725259" y="4256861"/>
            <a:ext cx="423334" cy="857250"/>
          </a:xfrm>
          <a:custGeom>
            <a:avLst/>
            <a:gdLst>
              <a:gd name="connsiteX0" fmla="*/ 122767 w 423334"/>
              <a:gd name="connsiteY0" fmla="*/ 838200 h 857250"/>
              <a:gd name="connsiteX1" fmla="*/ 8467 w 423334"/>
              <a:gd name="connsiteY1" fmla="*/ 787400 h 857250"/>
              <a:gd name="connsiteX2" fmla="*/ 173567 w 423334"/>
              <a:gd name="connsiteY2" fmla="*/ 419100 h 857250"/>
              <a:gd name="connsiteX3" fmla="*/ 389467 w 423334"/>
              <a:gd name="connsiteY3" fmla="*/ 190500 h 857250"/>
              <a:gd name="connsiteX4" fmla="*/ 376767 w 42333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334" h="857250">
                <a:moveTo>
                  <a:pt x="122767" y="838200"/>
                </a:moveTo>
                <a:cubicBezTo>
                  <a:pt x="61383" y="847725"/>
                  <a:pt x="0" y="857250"/>
                  <a:pt x="8467" y="787400"/>
                </a:cubicBezTo>
                <a:cubicBezTo>
                  <a:pt x="16934" y="717550"/>
                  <a:pt x="110067" y="518583"/>
                  <a:pt x="173567" y="419100"/>
                </a:cubicBezTo>
                <a:cubicBezTo>
                  <a:pt x="237067" y="319617"/>
                  <a:pt x="355600" y="260350"/>
                  <a:pt x="389467" y="190500"/>
                </a:cubicBezTo>
                <a:cubicBezTo>
                  <a:pt x="423334" y="120650"/>
                  <a:pt x="400050" y="60325"/>
                  <a:pt x="376767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>
            <a:off x="5851326" y="4714061"/>
            <a:ext cx="1598083" cy="393700"/>
          </a:xfrm>
          <a:custGeom>
            <a:avLst/>
            <a:gdLst>
              <a:gd name="connsiteX0" fmla="*/ 0 w 1598083"/>
              <a:gd name="connsiteY0" fmla="*/ 393700 h 393700"/>
              <a:gd name="connsiteX1" fmla="*/ 546100 w 1598083"/>
              <a:gd name="connsiteY1" fmla="*/ 355600 h 393700"/>
              <a:gd name="connsiteX2" fmla="*/ 1447800 w 1598083"/>
              <a:gd name="connsiteY2" fmla="*/ 266700 h 393700"/>
              <a:gd name="connsiteX3" fmla="*/ 1447800 w 1598083"/>
              <a:gd name="connsiteY3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8083" h="393700">
                <a:moveTo>
                  <a:pt x="0" y="393700"/>
                </a:moveTo>
                <a:cubicBezTo>
                  <a:pt x="152400" y="385233"/>
                  <a:pt x="304800" y="376767"/>
                  <a:pt x="546100" y="355600"/>
                </a:cubicBezTo>
                <a:cubicBezTo>
                  <a:pt x="787400" y="334433"/>
                  <a:pt x="1297517" y="325967"/>
                  <a:pt x="1447800" y="266700"/>
                </a:cubicBezTo>
                <a:cubicBezTo>
                  <a:pt x="1598083" y="207433"/>
                  <a:pt x="1522941" y="103716"/>
                  <a:pt x="1447800" y="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4721026" y="5476061"/>
            <a:ext cx="414867" cy="800100"/>
          </a:xfrm>
          <a:custGeom>
            <a:avLst/>
            <a:gdLst>
              <a:gd name="connsiteX0" fmla="*/ 127000 w 414867"/>
              <a:gd name="connsiteY0" fmla="*/ 0 h 800100"/>
              <a:gd name="connsiteX1" fmla="*/ 38100 w 414867"/>
              <a:gd name="connsiteY1" fmla="*/ 342900 h 800100"/>
              <a:gd name="connsiteX2" fmla="*/ 355600 w 414867"/>
              <a:gd name="connsiteY2" fmla="*/ 482600 h 800100"/>
              <a:gd name="connsiteX3" fmla="*/ 393700 w 414867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867" h="800100">
                <a:moveTo>
                  <a:pt x="127000" y="0"/>
                </a:moveTo>
                <a:cubicBezTo>
                  <a:pt x="63500" y="131233"/>
                  <a:pt x="0" y="262467"/>
                  <a:pt x="38100" y="342900"/>
                </a:cubicBezTo>
                <a:cubicBezTo>
                  <a:pt x="76200" y="423333"/>
                  <a:pt x="296333" y="406400"/>
                  <a:pt x="355600" y="482600"/>
                </a:cubicBezTo>
                <a:cubicBezTo>
                  <a:pt x="414867" y="558800"/>
                  <a:pt x="404283" y="679450"/>
                  <a:pt x="393700" y="8001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>
            <a:off x="2752526" y="5459128"/>
            <a:ext cx="1358900" cy="512233"/>
          </a:xfrm>
          <a:custGeom>
            <a:avLst/>
            <a:gdLst>
              <a:gd name="connsiteX0" fmla="*/ 1358900 w 1358900"/>
              <a:gd name="connsiteY0" fmla="*/ 29633 h 512233"/>
              <a:gd name="connsiteX1" fmla="*/ 431800 w 1358900"/>
              <a:gd name="connsiteY1" fmla="*/ 80433 h 512233"/>
              <a:gd name="connsiteX2" fmla="*/ 0 w 1358900"/>
              <a:gd name="connsiteY2" fmla="*/ 512233 h 5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" h="512233">
                <a:moveTo>
                  <a:pt x="1358900" y="29633"/>
                </a:moveTo>
                <a:cubicBezTo>
                  <a:pt x="1008591" y="14816"/>
                  <a:pt x="658283" y="0"/>
                  <a:pt x="431800" y="80433"/>
                </a:cubicBezTo>
                <a:cubicBezTo>
                  <a:pt x="205317" y="160866"/>
                  <a:pt x="102658" y="336549"/>
                  <a:pt x="0" y="512233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Text Box 53"/>
          <p:cNvSpPr txBox="1">
            <a:spLocks noChangeArrowheads="1"/>
          </p:cNvSpPr>
          <p:nvPr/>
        </p:nvSpPr>
        <p:spPr bwMode="auto">
          <a:xfrm>
            <a:off x="3714744" y="4000504"/>
            <a:ext cx="31478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*&amp;array[0][1]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 </a:t>
            </a:r>
            <a:r>
              <a:rPr lang="en-US" altLang="ko-KR" sz="1400" b="1" dirty="0" smtClean="0">
                <a:latin typeface="+mj-lt"/>
              </a:rPr>
              <a:t>*(array+0)+1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6" name="Text Box 53"/>
          <p:cNvSpPr txBox="1">
            <a:spLocks noChangeArrowheads="1"/>
          </p:cNvSpPr>
          <p:nvPr/>
        </p:nvSpPr>
        <p:spPr bwMode="auto">
          <a:xfrm>
            <a:off x="1785918" y="4441832"/>
            <a:ext cx="32065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*&amp;array[0][0]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</a:t>
            </a:r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altLang="ko-KR" sz="1400" b="1" dirty="0" smtClean="0">
                <a:latin typeface="+mj-lt"/>
              </a:rPr>
              <a:t>*(array+0)+0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3" name="Text Box 53"/>
          <p:cNvSpPr txBox="1">
            <a:spLocks noChangeArrowheads="1"/>
          </p:cNvSpPr>
          <p:nvPr/>
        </p:nvSpPr>
        <p:spPr bwMode="auto">
          <a:xfrm>
            <a:off x="5902854" y="4417654"/>
            <a:ext cx="30763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*&amp;array[0][2]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 </a:t>
            </a:r>
            <a:r>
              <a:rPr lang="en-US" altLang="ko-KR" sz="1400" b="1" dirty="0" smtClean="0">
                <a:latin typeface="+mj-lt"/>
              </a:rPr>
              <a:t>*(array+0)+2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0" name="Text Box 53"/>
          <p:cNvSpPr txBox="1">
            <a:spLocks noChangeArrowheads="1"/>
          </p:cNvSpPr>
          <p:nvPr/>
        </p:nvSpPr>
        <p:spPr bwMode="auto">
          <a:xfrm>
            <a:off x="1214414" y="5916630"/>
            <a:ext cx="32907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*&amp;array[1][0]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</a:t>
            </a:r>
            <a:r>
              <a:rPr lang="en-US" altLang="ko-KR" sz="1400" b="1" dirty="0" smtClean="0">
                <a:latin typeface="+mj-lt"/>
              </a:rPr>
              <a:t> *(array+1)+0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Text Box 53"/>
          <p:cNvSpPr txBox="1">
            <a:spLocks noChangeArrowheads="1"/>
          </p:cNvSpPr>
          <p:nvPr/>
        </p:nvSpPr>
        <p:spPr bwMode="auto">
          <a:xfrm>
            <a:off x="3598336" y="6305953"/>
            <a:ext cx="32272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*&amp;array[1][1] ==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*(</a:t>
            </a:r>
            <a:r>
              <a:rPr lang="en-US" altLang="ko-KR" sz="1400" b="1" dirty="0" smtClean="0">
                <a:latin typeface="+mj-lt"/>
              </a:rPr>
              <a:t> *(array+1)+1 </a:t>
            </a:r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4" name="Text Box 53"/>
          <p:cNvSpPr txBox="1">
            <a:spLocks noChangeArrowheads="1"/>
          </p:cNvSpPr>
          <p:nvPr/>
        </p:nvSpPr>
        <p:spPr bwMode="auto">
          <a:xfrm>
            <a:off x="6286512" y="5872882"/>
            <a:ext cx="29670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latin typeface="+mj-lt"/>
              </a:rPr>
              <a:t>*&amp;array[1][2] == </a:t>
            </a:r>
            <a:r>
              <a:rPr lang="en-US" altLang="ko-KR" sz="1200" b="1" dirty="0" smtClean="0">
                <a:solidFill>
                  <a:srgbClr val="FF0000"/>
                </a:solidFill>
                <a:latin typeface="+mj-lt"/>
              </a:rPr>
              <a:t>*(</a:t>
            </a:r>
            <a:r>
              <a:rPr lang="en-US" altLang="ko-KR" sz="1200" b="1" dirty="0" smtClean="0">
                <a:latin typeface="+mj-lt"/>
              </a:rPr>
              <a:t> *(array+1)+2 </a:t>
            </a:r>
            <a:r>
              <a:rPr lang="en-US" altLang="ko-KR" sz="1200" b="1" dirty="0" smtClean="0">
                <a:solidFill>
                  <a:srgbClr val="FF0000"/>
                </a:solidFill>
                <a:latin typeface="+mj-lt"/>
              </a:rPr>
              <a:t>)</a:t>
            </a:r>
            <a:endParaRPr lang="en-US" altLang="ko-KR" sz="1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3" name="자유형 72"/>
          <p:cNvSpPr/>
          <p:nvPr/>
        </p:nvSpPr>
        <p:spPr>
          <a:xfrm>
            <a:off x="5851326" y="5448544"/>
            <a:ext cx="2006600" cy="459317"/>
          </a:xfrm>
          <a:custGeom>
            <a:avLst/>
            <a:gdLst>
              <a:gd name="connsiteX0" fmla="*/ 0 w 2006600"/>
              <a:gd name="connsiteY0" fmla="*/ 52917 h 459317"/>
              <a:gd name="connsiteX1" fmla="*/ 571500 w 2006600"/>
              <a:gd name="connsiteY1" fmla="*/ 65617 h 459317"/>
              <a:gd name="connsiteX2" fmla="*/ 1816100 w 2006600"/>
              <a:gd name="connsiteY2" fmla="*/ 65617 h 459317"/>
              <a:gd name="connsiteX3" fmla="*/ 1714500 w 2006600"/>
              <a:gd name="connsiteY3" fmla="*/ 459317 h 45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6600" h="459317">
                <a:moveTo>
                  <a:pt x="0" y="52917"/>
                </a:moveTo>
                <a:lnTo>
                  <a:pt x="571500" y="65617"/>
                </a:lnTo>
                <a:cubicBezTo>
                  <a:pt x="874183" y="67734"/>
                  <a:pt x="1625600" y="0"/>
                  <a:pt x="1816100" y="65617"/>
                </a:cubicBezTo>
                <a:cubicBezTo>
                  <a:pt x="2006600" y="131234"/>
                  <a:pt x="1860550" y="295275"/>
                  <a:pt x="1714500" y="459317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92" name="직선 연결선 91"/>
          <p:cNvCxnSpPr/>
          <p:nvPr/>
        </p:nvCxnSpPr>
        <p:spPr>
          <a:xfrm>
            <a:off x="0" y="3857628"/>
            <a:ext cx="9144000" cy="158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(7/17)---[4-13.c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차원 배열의 물리적 메모리 구조</a:t>
            </a:r>
            <a:endParaRPr lang="ko-KR" altLang="en-US" b="1" dirty="0"/>
          </a:p>
        </p:txBody>
      </p:sp>
      <p:pic>
        <p:nvPicPr>
          <p:cNvPr id="5" name="그림 4" descr="ch04-0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16" y="2136648"/>
            <a:ext cx="8892480" cy="38438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76056" y="2132856"/>
            <a:ext cx="792088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72200" y="2132856"/>
            <a:ext cx="1080120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44208" y="2752462"/>
            <a:ext cx="1080120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4208" y="3356992"/>
            <a:ext cx="1080120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44208" y="3933056"/>
            <a:ext cx="1080120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44208" y="4581128"/>
            <a:ext cx="1080120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44208" y="5157192"/>
            <a:ext cx="1080120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05084" y="2751900"/>
            <a:ext cx="792088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48064" y="3356992"/>
            <a:ext cx="792088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48064" y="3962084"/>
            <a:ext cx="792088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48064" y="4581128"/>
            <a:ext cx="792088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48064" y="5157192"/>
            <a:ext cx="792088" cy="36004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(8/17)---[4-14.c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포인터 변수를 통한 </a:t>
            </a:r>
            <a:r>
              <a:rPr lang="en-US" altLang="ko-KR" b="1" dirty="0" smtClean="0">
                <a:solidFill>
                  <a:srgbClr val="0000FF"/>
                </a:solidFill>
              </a:rPr>
              <a:t>2</a:t>
            </a:r>
            <a:r>
              <a:rPr lang="ko-KR" altLang="en-US" b="1" dirty="0" smtClean="0">
                <a:solidFill>
                  <a:srgbClr val="0000FF"/>
                </a:solidFill>
              </a:rPr>
              <a:t>차원 배열의 접근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배열의 </a:t>
            </a:r>
            <a:r>
              <a:rPr lang="ko-KR" altLang="en-US" b="1" dirty="0" smtClean="0">
                <a:solidFill>
                  <a:srgbClr val="0000FF"/>
                </a:solidFill>
              </a:rPr>
              <a:t>시작 주소를 저장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723" y="2079864"/>
            <a:ext cx="9029307" cy="427809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#include &lt;</a:t>
            </a:r>
            <a:r>
              <a:rPr lang="en-US" altLang="ko-KR" sz="1600" dirty="0" err="1" smtClean="0"/>
              <a:t>stdio.h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main(void)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array[2][3]={10,20,30,40,50,60};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* p=NULL;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sz="1600" dirty="0" smtClean="0"/>
              <a:t>	</a:t>
            </a:r>
            <a:r>
              <a:rPr lang="en-US" altLang="ko-KR" sz="1600" dirty="0" smtClean="0">
                <a:solidFill>
                  <a:srgbClr val="00B050"/>
                </a:solidFill>
              </a:rPr>
              <a:t>// p=&amp;array[0][0];  // p=array[0];  // </a:t>
            </a:r>
            <a:r>
              <a:rPr lang="ko-KR" altLang="en-US" sz="1600" dirty="0" smtClean="0">
                <a:solidFill>
                  <a:srgbClr val="00B050"/>
                </a:solidFill>
              </a:rPr>
              <a:t>포인터 변수에 시작 주소 저장</a:t>
            </a:r>
          </a:p>
          <a:p>
            <a:r>
              <a:rPr lang="ko-KR" altLang="en-US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("------------\n");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&amp;p[0]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&amp;p[1]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&amp;p[2]</a:t>
            </a:r>
            <a:r>
              <a:rPr lang="en-US" altLang="ko-KR" sz="1600" dirty="0" smtClean="0"/>
              <a:t>); 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&amp;p[3]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&amp;p[4]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&amp;p[5]</a:t>
            </a:r>
            <a:r>
              <a:rPr lang="en-US" altLang="ko-KR" sz="1600" dirty="0" smtClean="0"/>
              <a:t>); 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("------------\n");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p[0]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p[1]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p[2]</a:t>
            </a:r>
            <a:r>
              <a:rPr lang="en-US" altLang="ko-KR" sz="1600" dirty="0" smtClean="0"/>
              <a:t>);  // printf("%d %d %d \n", </a:t>
            </a:r>
            <a:r>
              <a:rPr lang="en-US" altLang="ko-KR" sz="1600" dirty="0" smtClean="0">
                <a:solidFill>
                  <a:srgbClr val="00B050"/>
                </a:solidFill>
              </a:rPr>
              <a:t>*(p+0)</a:t>
            </a:r>
            <a:r>
              <a:rPr lang="en-US" altLang="ko-KR" sz="1600" dirty="0" smtClean="0"/>
              <a:t>, </a:t>
            </a:r>
            <a:r>
              <a:rPr lang="en-US" altLang="ko-KR" sz="1600" dirty="0" smtClean="0">
                <a:solidFill>
                  <a:srgbClr val="00B050"/>
                </a:solidFill>
              </a:rPr>
              <a:t>*(p+1)</a:t>
            </a:r>
            <a:r>
              <a:rPr lang="en-US" altLang="ko-KR" sz="1600" dirty="0" smtClean="0"/>
              <a:t>, </a:t>
            </a:r>
            <a:r>
              <a:rPr lang="en-US" altLang="ko-KR" sz="1600" dirty="0" smtClean="0">
                <a:solidFill>
                  <a:srgbClr val="00B050"/>
                </a:solidFill>
              </a:rPr>
              <a:t>*(p+2)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p[3]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p[4]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p[5]</a:t>
            </a:r>
            <a:r>
              <a:rPr lang="en-US" altLang="ko-KR" sz="1600" dirty="0" smtClean="0"/>
              <a:t>);  // printf("%d %d %d \n", </a:t>
            </a:r>
            <a:r>
              <a:rPr lang="en-US" altLang="ko-KR" sz="1600" dirty="0" smtClean="0">
                <a:solidFill>
                  <a:srgbClr val="00B050"/>
                </a:solidFill>
              </a:rPr>
              <a:t>*(p+3)</a:t>
            </a:r>
            <a:r>
              <a:rPr lang="en-US" altLang="ko-KR" sz="1600" dirty="0" smtClean="0"/>
              <a:t>, </a:t>
            </a:r>
            <a:r>
              <a:rPr lang="en-US" altLang="ko-KR" sz="1600" dirty="0" smtClean="0">
                <a:solidFill>
                  <a:srgbClr val="00B050"/>
                </a:solidFill>
              </a:rPr>
              <a:t>*(p+4)</a:t>
            </a:r>
            <a:r>
              <a:rPr lang="en-US" altLang="ko-KR" sz="1600" dirty="0" smtClean="0"/>
              <a:t>, </a:t>
            </a:r>
            <a:r>
              <a:rPr lang="en-US" altLang="ko-KR" sz="1600" dirty="0" smtClean="0">
                <a:solidFill>
                  <a:srgbClr val="00B050"/>
                </a:solidFill>
              </a:rPr>
              <a:t>*(p+5)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return 0;</a:t>
            </a:r>
          </a:p>
          <a:p>
            <a:r>
              <a:rPr lang="en-US" altLang="ko-KR" sz="1600" dirty="0" smtClean="0"/>
              <a:t>} 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(9/17)---[4-14.c </a:t>
            </a:r>
            <a:r>
              <a:rPr lang="ko-KR" altLang="en-US" sz="2400" dirty="0" smtClean="0">
                <a:solidFill>
                  <a:srgbClr val="0000FF"/>
                </a:solidFill>
              </a:rPr>
              <a:t>분석 </a:t>
            </a:r>
            <a:r>
              <a:rPr lang="en-US" altLang="ko-KR" sz="2400" dirty="0" smtClean="0">
                <a:solidFill>
                  <a:srgbClr val="0000FF"/>
                </a:solidFill>
              </a:rPr>
              <a:t>1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0082" y="1785926"/>
            <a:ext cx="4357718" cy="9144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int array[2][3]={10,20,30,40,50,60};</a:t>
            </a:r>
          </a:p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 int* p=NULL;	</a:t>
            </a:r>
          </a:p>
          <a:p>
            <a:pPr algn="just"/>
            <a:r>
              <a:rPr lang="en-US" altLang="ko-KR" b="1" dirty="0" smtClean="0">
                <a:solidFill>
                  <a:srgbClr val="0000FF"/>
                </a:solidFill>
              </a:rPr>
              <a:t> p=array;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4296032" y="2894500"/>
            <a:ext cx="428628" cy="57150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0236" y="5155535"/>
            <a:ext cx="2334970" cy="518205"/>
          </a:xfrm>
          <a:prstGeom prst="rect">
            <a:avLst/>
          </a:prstGeom>
        </p:spPr>
      </p:pic>
      <p:pic>
        <p:nvPicPr>
          <p:cNvPr id="13" name="tab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0236" y="5554001"/>
            <a:ext cx="2334970" cy="51820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91017" y="4068089"/>
            <a:ext cx="1814897" cy="558800"/>
            <a:chOff x="6684979" y="928670"/>
            <a:chExt cx="1814897" cy="558800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8167734" y="1039795"/>
              <a:ext cx="3321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 smtClean="0"/>
                <a:t>P</a:t>
              </a:r>
              <a:endParaRPr lang="en-US" altLang="ko-KR" sz="1800" dirty="0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6684979" y="928670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6684979" y="1066783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6684979" y="1208070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6684979" y="1344595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6767529" y="992170"/>
              <a:ext cx="129540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FFF00"/>
                  </a:solidFill>
                  <a:latin typeface="휴먼둥근헤드라인" pitchFamily="18" charset="-127"/>
                  <a:ea typeface="휴먼둥근헤드라인" pitchFamily="18" charset="-127"/>
                </a:rPr>
                <a:t>array</a:t>
              </a:r>
              <a:endParaRPr lang="en-US" altLang="ko-KR" sz="1600" dirty="0">
                <a:solidFill>
                  <a:srgbClr val="FFFF00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sp>
        <p:nvSpPr>
          <p:cNvPr id="15" name="Text Box 53"/>
          <p:cNvSpPr txBox="1">
            <a:spLocks noChangeArrowheads="1"/>
          </p:cNvSpPr>
          <p:nvPr/>
        </p:nvSpPr>
        <p:spPr bwMode="auto">
          <a:xfrm>
            <a:off x="1197730" y="5072074"/>
            <a:ext cx="36913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rgbClr val="00B050"/>
                </a:solidFill>
                <a:latin typeface="휴먼둥근헤드라인" pitchFamily="18" charset="-127"/>
                <a:ea typeface="휴먼둥근헤드라인" pitchFamily="18" charset="-127"/>
              </a:rPr>
              <a:t>array</a:t>
            </a:r>
            <a:r>
              <a:rPr lang="en-US" altLang="ko-KR" sz="1600" b="1" dirty="0" smtClean="0">
                <a:latin typeface="+mj-lt"/>
              </a:rPr>
              <a:t> == &amp;array[0][0] == array[0]</a:t>
            </a:r>
            <a:endParaRPr lang="en-US" altLang="ko-KR" sz="1600" b="1" dirty="0">
              <a:latin typeface="+mj-lt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791672" y="5239307"/>
            <a:ext cx="180976" cy="1588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1167750" y="5459244"/>
            <a:ext cx="38576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latin typeface="+mj-lt"/>
              </a:rPr>
              <a:t>array+1== &amp;array[1][0] == array[1]</a:t>
            </a:r>
            <a:endParaRPr lang="en-US" altLang="ko-KR" sz="1600" b="1" dirty="0">
              <a:latin typeface="+mj-lt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790086" y="5646482"/>
            <a:ext cx="180976" cy="1588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hape 47"/>
          <p:cNvCxnSpPr/>
          <p:nvPr/>
        </p:nvCxnSpPr>
        <p:spPr>
          <a:xfrm rot="10800000" flipV="1">
            <a:off x="3289896" y="4369716"/>
            <a:ext cx="2124841" cy="664395"/>
          </a:xfrm>
          <a:prstGeom prst="bentConnector2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4.1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포인터와 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1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차원 배열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(10/17)---[4-14.c </a:t>
            </a:r>
            <a:r>
              <a:rPr lang="ko-KR" altLang="en-US" sz="2400" dirty="0" smtClean="0">
                <a:solidFill>
                  <a:srgbClr val="0000FF"/>
                </a:solidFill>
              </a:rPr>
              <a:t>분석 </a:t>
            </a:r>
            <a:r>
              <a:rPr lang="en-US" altLang="ko-KR" sz="2400" dirty="0" smtClean="0">
                <a:solidFill>
                  <a:srgbClr val="0000FF"/>
                </a:solidFill>
              </a:rPr>
              <a:t>2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81380" y="1579567"/>
            <a:ext cx="4357718" cy="9144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int array[2][3]={10,20,30,40,50,60};</a:t>
            </a:r>
          </a:p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 int* p=NULL;	</a:t>
            </a:r>
          </a:p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p=array</a:t>
            </a:r>
            <a:r>
              <a:rPr lang="en-US" altLang="ko-KR" b="1" dirty="0" smtClean="0">
                <a:solidFill>
                  <a:schemeClr val="tx1"/>
                </a:solidFill>
              </a:rPr>
              <a:t>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3867330" y="2598201"/>
            <a:ext cx="428628" cy="57150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4"/>
          <p:cNvSpPr txBox="1"/>
          <p:nvPr/>
        </p:nvSpPr>
        <p:spPr>
          <a:xfrm>
            <a:off x="4510272" y="2794013"/>
            <a:ext cx="4043094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차원 </a:t>
            </a:r>
            <a:r>
              <a:rPr lang="ko-KR" altLang="en-US" sz="1600" dirty="0" smtClean="0"/>
              <a:t>포인터 변수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p</a:t>
            </a:r>
            <a:r>
              <a:rPr lang="ko-KR" altLang="en-US" sz="1600" dirty="0" smtClean="0"/>
              <a:t>를 이용한 </a:t>
            </a:r>
            <a:r>
              <a:rPr lang="en-US" altLang="ko-KR" sz="1600" dirty="0" smtClean="0">
                <a:solidFill>
                  <a:srgbClr val="FF0000"/>
                </a:solidFill>
              </a:rPr>
              <a:t>‘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주소</a:t>
            </a:r>
            <a:r>
              <a:rPr lang="en-US" altLang="ko-KR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ko-KR" altLang="en-US" sz="1600" dirty="0" smtClean="0"/>
              <a:t> 표현</a:t>
            </a:r>
            <a:endParaRPr lang="ko-KR" altLang="en-US" sz="1600" dirty="0"/>
          </a:p>
        </p:txBody>
      </p:sp>
      <p:pic>
        <p:nvPicPr>
          <p:cNvPr id="12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1517" y="4595839"/>
            <a:ext cx="2341067" cy="518205"/>
          </a:xfrm>
          <a:prstGeom prst="rect">
            <a:avLst/>
          </a:prstGeom>
        </p:spPr>
      </p:pic>
      <p:pic>
        <p:nvPicPr>
          <p:cNvPr id="13" name="tab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1517" y="4994305"/>
            <a:ext cx="2341067" cy="51820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217308" y="3508393"/>
            <a:ext cx="1811691" cy="558800"/>
            <a:chOff x="6684979" y="928670"/>
            <a:chExt cx="1811691" cy="558800"/>
          </a:xfrm>
        </p:grpSpPr>
        <p:sp>
          <p:nvSpPr>
            <p:cNvPr id="29" name="Text Box 7"/>
            <p:cNvSpPr txBox="1">
              <a:spLocks noChangeArrowheads="1"/>
            </p:cNvSpPr>
            <p:nvPr/>
          </p:nvSpPr>
          <p:spPr bwMode="auto">
            <a:xfrm>
              <a:off x="8167734" y="1039795"/>
              <a:ext cx="3289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b="1" dirty="0" smtClean="0">
                  <a:solidFill>
                    <a:srgbClr val="FF0000"/>
                  </a:solidFill>
                </a:rPr>
                <a:t>p</a:t>
              </a:r>
              <a:endParaRPr lang="en-US" altLang="ko-KR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auto">
            <a:xfrm>
              <a:off x="6684979" y="928670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>
              <a:off x="6684979" y="1066783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6684979" y="1208070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6684979" y="1344595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6767529" y="992170"/>
              <a:ext cx="129540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array</a:t>
              </a:r>
              <a:endParaRPr lang="en-US" altLang="ko-KR" sz="1600" dirty="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sp>
        <p:nvSpPr>
          <p:cNvPr id="15" name="Text Box 53"/>
          <p:cNvSpPr txBox="1">
            <a:spLocks noChangeArrowheads="1"/>
          </p:cNvSpPr>
          <p:nvPr/>
        </p:nvSpPr>
        <p:spPr bwMode="auto">
          <a:xfrm>
            <a:off x="1646554" y="4560530"/>
            <a:ext cx="12144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p</a:t>
            </a:r>
            <a:r>
              <a:rPr lang="en-US" altLang="ko-KR" sz="1400" b="1" dirty="0" smtClean="0">
                <a:latin typeface="+mj-lt"/>
              </a:rPr>
              <a:t> == &amp;p[0]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16" name="Text Box 53"/>
          <p:cNvSpPr txBox="1">
            <a:spLocks noChangeArrowheads="1"/>
          </p:cNvSpPr>
          <p:nvPr/>
        </p:nvSpPr>
        <p:spPr bwMode="auto">
          <a:xfrm>
            <a:off x="1417250" y="4914208"/>
            <a:ext cx="14552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p+3</a:t>
            </a:r>
            <a:r>
              <a:rPr lang="en-US" altLang="ko-KR" sz="1400" b="1" dirty="0" smtClean="0">
                <a:latin typeface="+mj-lt"/>
              </a:rPr>
              <a:t> == &amp;p[3]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3725676" y="4242206"/>
            <a:ext cx="15758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p+1</a:t>
            </a:r>
            <a:r>
              <a:rPr lang="en-US" altLang="ko-KR" sz="1400" b="1" dirty="0" smtClean="0">
                <a:latin typeface="+mj-lt"/>
              </a:rPr>
              <a:t> == &amp;p[1] 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18" name="Text Box 53"/>
          <p:cNvSpPr txBox="1">
            <a:spLocks noChangeArrowheads="1"/>
          </p:cNvSpPr>
          <p:nvPr/>
        </p:nvSpPr>
        <p:spPr bwMode="auto">
          <a:xfrm>
            <a:off x="5534186" y="4677869"/>
            <a:ext cx="16076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p+2</a:t>
            </a:r>
            <a:r>
              <a:rPr lang="en-US" altLang="ko-KR" sz="1400" b="1" dirty="0" smtClean="0">
                <a:latin typeface="+mj-lt"/>
              </a:rPr>
              <a:t> == &amp;p[2] 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19" name="Text Box 53"/>
          <p:cNvSpPr txBox="1">
            <a:spLocks noChangeArrowheads="1"/>
          </p:cNvSpPr>
          <p:nvPr/>
        </p:nvSpPr>
        <p:spPr bwMode="auto">
          <a:xfrm>
            <a:off x="5536476" y="5143512"/>
            <a:ext cx="16822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p+5</a:t>
            </a:r>
            <a:r>
              <a:rPr lang="en-US" altLang="ko-KR" sz="1400" b="1" dirty="0" smtClean="0">
                <a:latin typeface="+mj-lt"/>
              </a:rPr>
              <a:t> == &amp;p[5] 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3804870" y="5978743"/>
            <a:ext cx="15219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  <a:latin typeface="+mj-lt"/>
              </a:rPr>
              <a:t>p+4</a:t>
            </a:r>
            <a:r>
              <a:rPr lang="en-US" altLang="ko-KR" sz="1400" b="1" dirty="0" smtClean="0">
                <a:latin typeface="+mj-lt"/>
              </a:rPr>
              <a:t> == &amp;p[4] 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3559163" y="4411840"/>
            <a:ext cx="230717" cy="270933"/>
          </a:xfrm>
          <a:custGeom>
            <a:avLst/>
            <a:gdLst>
              <a:gd name="connsiteX0" fmla="*/ 218017 w 230717"/>
              <a:gd name="connsiteY0" fmla="*/ 270933 h 270933"/>
              <a:gd name="connsiteX1" fmla="*/ 2117 w 230717"/>
              <a:gd name="connsiteY1" fmla="*/ 42333 h 270933"/>
              <a:gd name="connsiteX2" fmla="*/ 230717 w 230717"/>
              <a:gd name="connsiteY2" fmla="*/ 16933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717" h="270933">
                <a:moveTo>
                  <a:pt x="218017" y="270933"/>
                </a:moveTo>
                <a:cubicBezTo>
                  <a:pt x="109008" y="177799"/>
                  <a:pt x="0" y="84666"/>
                  <a:pt x="2117" y="42333"/>
                </a:cubicBezTo>
                <a:cubicBezTo>
                  <a:pt x="4234" y="0"/>
                  <a:pt x="117475" y="8466"/>
                  <a:pt x="230717" y="16933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/>
          </a:p>
        </p:txBody>
      </p:sp>
      <p:sp>
        <p:nvSpPr>
          <p:cNvPr id="25" name="자유형 24"/>
          <p:cNvSpPr/>
          <p:nvPr/>
        </p:nvSpPr>
        <p:spPr>
          <a:xfrm>
            <a:off x="3758282" y="5086883"/>
            <a:ext cx="734500" cy="865392"/>
          </a:xfrm>
          <a:custGeom>
            <a:avLst/>
            <a:gdLst>
              <a:gd name="connsiteX0" fmla="*/ 0 w 552450"/>
              <a:gd name="connsiteY0" fmla="*/ 0 h 546100"/>
              <a:gd name="connsiteX1" fmla="*/ 127000 w 552450"/>
              <a:gd name="connsiteY1" fmla="*/ 381000 h 546100"/>
              <a:gd name="connsiteX2" fmla="*/ 482600 w 552450"/>
              <a:gd name="connsiteY2" fmla="*/ 342900 h 546100"/>
              <a:gd name="connsiteX3" fmla="*/ 546100 w 552450"/>
              <a:gd name="connsiteY3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" h="546100">
                <a:moveTo>
                  <a:pt x="0" y="0"/>
                </a:moveTo>
                <a:cubicBezTo>
                  <a:pt x="23283" y="161925"/>
                  <a:pt x="46567" y="323850"/>
                  <a:pt x="127000" y="381000"/>
                </a:cubicBezTo>
                <a:cubicBezTo>
                  <a:pt x="207433" y="438150"/>
                  <a:pt x="412750" y="315383"/>
                  <a:pt x="482600" y="342900"/>
                </a:cubicBezTo>
                <a:cubicBezTo>
                  <a:pt x="552450" y="370417"/>
                  <a:pt x="549275" y="458258"/>
                  <a:pt x="546100" y="546100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/>
          </a:p>
        </p:txBody>
      </p:sp>
      <p:cxnSp>
        <p:nvCxnSpPr>
          <p:cNvPr id="37" name="꺾인 연결선 36"/>
          <p:cNvCxnSpPr/>
          <p:nvPr/>
        </p:nvCxnSpPr>
        <p:spPr>
          <a:xfrm rot="5400000">
            <a:off x="2913936" y="3985514"/>
            <a:ext cx="815798" cy="500066"/>
          </a:xfrm>
          <a:prstGeom prst="bentConnector3">
            <a:avLst>
              <a:gd name="adj1" fmla="val 388"/>
            </a:avLst>
          </a:prstGeom>
          <a:ln w="25400">
            <a:solidFill>
              <a:schemeClr val="accent6">
                <a:lumMod val="75000"/>
              </a:schemeClr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2714612" y="4691367"/>
            <a:ext cx="298970" cy="2351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714612" y="5072074"/>
            <a:ext cx="297384" cy="26468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자유형 54"/>
          <p:cNvSpPr/>
          <p:nvPr/>
        </p:nvSpPr>
        <p:spPr>
          <a:xfrm>
            <a:off x="4515552" y="4515560"/>
            <a:ext cx="1066800" cy="328083"/>
          </a:xfrm>
          <a:custGeom>
            <a:avLst/>
            <a:gdLst>
              <a:gd name="connsiteX0" fmla="*/ 0 w 1066800"/>
              <a:gd name="connsiteY0" fmla="*/ 188383 h 328083"/>
              <a:gd name="connsiteX1" fmla="*/ 596900 w 1066800"/>
              <a:gd name="connsiteY1" fmla="*/ 23283 h 328083"/>
              <a:gd name="connsiteX2" fmla="*/ 1066800 w 1066800"/>
              <a:gd name="connsiteY2" fmla="*/ 328083 h 32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0" h="328083">
                <a:moveTo>
                  <a:pt x="0" y="188383"/>
                </a:moveTo>
                <a:cubicBezTo>
                  <a:pt x="209550" y="94191"/>
                  <a:pt x="419100" y="0"/>
                  <a:pt x="596900" y="23283"/>
                </a:cubicBezTo>
                <a:cubicBezTo>
                  <a:pt x="774700" y="46566"/>
                  <a:pt x="1066800" y="328083"/>
                  <a:pt x="1066800" y="328083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>
            <a:off x="4495104" y="5000636"/>
            <a:ext cx="990600" cy="330200"/>
          </a:xfrm>
          <a:custGeom>
            <a:avLst/>
            <a:gdLst>
              <a:gd name="connsiteX0" fmla="*/ 0 w 990600"/>
              <a:gd name="connsiteY0" fmla="*/ 74083 h 330200"/>
              <a:gd name="connsiteX1" fmla="*/ 558800 w 990600"/>
              <a:gd name="connsiteY1" fmla="*/ 35983 h 330200"/>
              <a:gd name="connsiteX2" fmla="*/ 736600 w 990600"/>
              <a:gd name="connsiteY2" fmla="*/ 289983 h 330200"/>
              <a:gd name="connsiteX3" fmla="*/ 990600 w 990600"/>
              <a:gd name="connsiteY3" fmla="*/ 277283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330200">
                <a:moveTo>
                  <a:pt x="0" y="74083"/>
                </a:moveTo>
                <a:cubicBezTo>
                  <a:pt x="218016" y="37041"/>
                  <a:pt x="436033" y="0"/>
                  <a:pt x="558800" y="35983"/>
                </a:cubicBezTo>
                <a:cubicBezTo>
                  <a:pt x="681567" y="71966"/>
                  <a:pt x="664633" y="249766"/>
                  <a:pt x="736600" y="289983"/>
                </a:cubicBezTo>
                <a:cubicBezTo>
                  <a:pt x="808567" y="330200"/>
                  <a:pt x="899583" y="303741"/>
                  <a:pt x="990600" y="277283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(11/17)---[4-14.c </a:t>
            </a:r>
            <a:r>
              <a:rPr lang="ko-KR" altLang="en-US" sz="2400" dirty="0" smtClean="0">
                <a:solidFill>
                  <a:srgbClr val="0000FF"/>
                </a:solidFill>
              </a:rPr>
              <a:t>분석 </a:t>
            </a:r>
            <a:r>
              <a:rPr lang="en-US" altLang="ko-KR" sz="2400" dirty="0" smtClean="0">
                <a:solidFill>
                  <a:srgbClr val="0000FF"/>
                </a:solidFill>
              </a:rPr>
              <a:t>3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14546" y="1285860"/>
            <a:ext cx="4357718" cy="9144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int array[2][3]={10,20,30,40,50,60};</a:t>
            </a:r>
          </a:p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 int* p=NULL	</a:t>
            </a:r>
          </a:p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 p=array;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4173352" y="2304494"/>
            <a:ext cx="428628" cy="57150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74"/>
          <p:cNvSpPr txBox="1"/>
          <p:nvPr/>
        </p:nvSpPr>
        <p:spPr>
          <a:xfrm>
            <a:off x="4714876" y="2357430"/>
            <a:ext cx="3842719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차원 </a:t>
            </a:r>
            <a:r>
              <a:rPr lang="ko-KR" altLang="en-US" sz="1600" dirty="0" smtClean="0"/>
              <a:t>포인터 변수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p</a:t>
            </a:r>
            <a:r>
              <a:rPr lang="ko-KR" altLang="en-US" sz="1600" dirty="0" smtClean="0"/>
              <a:t>를 이용한 </a:t>
            </a:r>
            <a:r>
              <a:rPr lang="en-US" altLang="ko-KR" sz="1600" dirty="0" smtClean="0">
                <a:solidFill>
                  <a:srgbClr val="FF0000"/>
                </a:solidFill>
              </a:rPr>
              <a:t>‘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값</a:t>
            </a:r>
            <a:r>
              <a:rPr lang="en-US" altLang="ko-KR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ko-KR" altLang="en-US" sz="1600" dirty="0" smtClean="0"/>
              <a:t> 표현</a:t>
            </a:r>
            <a:endParaRPr lang="ko-KR" altLang="en-US" sz="1600" dirty="0"/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6196" y="4558736"/>
            <a:ext cx="2341067" cy="518205"/>
          </a:xfrm>
          <a:prstGeom prst="rect">
            <a:avLst/>
          </a:prstGeom>
        </p:spPr>
      </p:pic>
      <p:pic>
        <p:nvPicPr>
          <p:cNvPr id="12" name="tab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66196" y="4957202"/>
            <a:ext cx="2341067" cy="51820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476977" y="3143248"/>
            <a:ext cx="1810089" cy="558800"/>
            <a:chOff x="6684979" y="928670"/>
            <a:chExt cx="1810089" cy="558800"/>
          </a:xfrm>
        </p:grpSpPr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8167734" y="1039795"/>
              <a:ext cx="3273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b="1" dirty="0" smtClean="0">
                  <a:solidFill>
                    <a:srgbClr val="00B050"/>
                  </a:solidFill>
                </a:rPr>
                <a:t>P</a:t>
              </a:r>
              <a:endParaRPr lang="en-US" altLang="ko-KR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6684979" y="928670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6684979" y="1066783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6684979" y="1208070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>
              <a:off x="6684979" y="1344595"/>
              <a:ext cx="1441450" cy="1428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ko-KR" sz="1800"/>
            </a:p>
          </p:txBody>
        </p:sp>
        <p:sp>
          <p:nvSpPr>
            <p:cNvPr id="33" name="Rectangle 12"/>
            <p:cNvSpPr>
              <a:spLocks noChangeArrowheads="1"/>
            </p:cNvSpPr>
            <p:nvPr/>
          </p:nvSpPr>
          <p:spPr bwMode="auto">
            <a:xfrm>
              <a:off x="6767529" y="992170"/>
              <a:ext cx="129540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array</a:t>
              </a:r>
              <a:endParaRPr lang="en-US" altLang="ko-KR" sz="1600" dirty="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sp>
        <p:nvSpPr>
          <p:cNvPr id="14" name="Text Box 53"/>
          <p:cNvSpPr txBox="1">
            <a:spLocks noChangeArrowheads="1"/>
          </p:cNvSpPr>
          <p:nvPr/>
        </p:nvSpPr>
        <p:spPr bwMode="auto">
          <a:xfrm>
            <a:off x="828837" y="4651401"/>
            <a:ext cx="20586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*p </a:t>
            </a:r>
            <a:r>
              <a:rPr lang="en-US" altLang="ko-KR" sz="1400" b="1" dirty="0" smtClean="0">
                <a:latin typeface="+mj-lt"/>
              </a:rPr>
              <a:t>== *&amp;p[0] == p[0]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15" name="Text Box 53"/>
          <p:cNvSpPr txBox="1">
            <a:spLocks noChangeArrowheads="1"/>
          </p:cNvSpPr>
          <p:nvPr/>
        </p:nvSpPr>
        <p:spPr bwMode="auto">
          <a:xfrm>
            <a:off x="477078" y="5068551"/>
            <a:ext cx="25010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*(p+3)</a:t>
            </a:r>
            <a:r>
              <a:rPr lang="en-US" altLang="ko-KR" sz="1400" b="1" dirty="0" smtClean="0">
                <a:latin typeface="+mj-lt"/>
              </a:rPr>
              <a:t> == *&amp;p[3] == p[3]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16" name="Text Box 53"/>
          <p:cNvSpPr txBox="1">
            <a:spLocks noChangeArrowheads="1"/>
          </p:cNvSpPr>
          <p:nvPr/>
        </p:nvSpPr>
        <p:spPr bwMode="auto">
          <a:xfrm>
            <a:off x="3902428" y="4128379"/>
            <a:ext cx="26698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*(p+1)</a:t>
            </a:r>
            <a:r>
              <a:rPr lang="en-US" altLang="ko-KR" sz="1400" b="1" dirty="0" smtClean="0">
                <a:latin typeface="+mj-lt"/>
              </a:rPr>
              <a:t> == *&amp;p[1] == p[1]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6054918" y="4675508"/>
            <a:ext cx="26075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*(p+2)</a:t>
            </a:r>
            <a:r>
              <a:rPr lang="en-US" altLang="ko-KR" sz="1400" b="1" dirty="0" smtClean="0">
                <a:latin typeface="+mj-lt"/>
              </a:rPr>
              <a:t> == *&amp;p[2] == p[2]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18" name="Text Box 53"/>
          <p:cNvSpPr txBox="1">
            <a:spLocks noChangeArrowheads="1"/>
          </p:cNvSpPr>
          <p:nvPr/>
        </p:nvSpPr>
        <p:spPr bwMode="auto">
          <a:xfrm>
            <a:off x="6062484" y="5068326"/>
            <a:ext cx="259998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*(p+5)</a:t>
            </a:r>
            <a:r>
              <a:rPr lang="en-US" altLang="ko-KR" sz="1400" b="1" dirty="0" smtClean="0">
                <a:latin typeface="+mj-lt"/>
              </a:rPr>
              <a:t> == *&amp;p[5] == p[5]</a:t>
            </a:r>
            <a:endParaRPr lang="en-US" altLang="ko-KR" sz="1400" b="1" u="sng" dirty="0">
              <a:latin typeface="+mj-lt"/>
            </a:endParaRPr>
          </a:p>
        </p:txBody>
      </p:sp>
      <p:sp>
        <p:nvSpPr>
          <p:cNvPr id="19" name="Text Box 53"/>
          <p:cNvSpPr txBox="1">
            <a:spLocks noChangeArrowheads="1"/>
          </p:cNvSpPr>
          <p:nvPr/>
        </p:nvSpPr>
        <p:spPr bwMode="auto">
          <a:xfrm>
            <a:off x="3903650" y="5561593"/>
            <a:ext cx="26800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00B050"/>
                </a:solidFill>
                <a:latin typeface="+mj-lt"/>
              </a:rPr>
              <a:t>*(p+4)</a:t>
            </a:r>
            <a:r>
              <a:rPr lang="en-US" altLang="ko-KR" sz="1400" b="1" dirty="0" smtClean="0">
                <a:latin typeface="+mj-lt"/>
              </a:rPr>
              <a:t> == *&amp;p[4] == p[4]</a:t>
            </a:r>
            <a:endParaRPr lang="en-US" altLang="ko-KR" sz="1400" b="1" u="sng" dirty="0">
              <a:latin typeface="+mj-lt"/>
            </a:endParaRPr>
          </a:p>
        </p:txBody>
      </p:sp>
      <p:cxnSp>
        <p:nvCxnSpPr>
          <p:cNvPr id="35" name="직선 화살표 연결선 34"/>
          <p:cNvCxnSpPr>
            <a:endCxn id="17" idx="1"/>
          </p:cNvCxnSpPr>
          <p:nvPr/>
        </p:nvCxnSpPr>
        <p:spPr>
          <a:xfrm flipV="1">
            <a:off x="5214942" y="4829397"/>
            <a:ext cx="839976" cy="985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5214942" y="5205089"/>
            <a:ext cx="839976" cy="985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10800000" flipV="1">
            <a:off x="2786050" y="4827769"/>
            <a:ext cx="646954" cy="26468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10800000" flipV="1">
            <a:off x="2801041" y="5214939"/>
            <a:ext cx="646954" cy="26468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rot="5400000" flipH="1" flipV="1">
            <a:off x="4175250" y="4532446"/>
            <a:ext cx="343918" cy="2095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rot="16200000" flipH="1">
            <a:off x="4163101" y="5454505"/>
            <a:ext cx="347666" cy="1143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/>
          <p:nvPr/>
        </p:nvCxnSpPr>
        <p:spPr>
          <a:xfrm rot="5400000">
            <a:off x="2964645" y="3810431"/>
            <a:ext cx="1143008" cy="500066"/>
          </a:xfrm>
          <a:prstGeom prst="bentConnector3">
            <a:avLst>
              <a:gd name="adj1" fmla="val 1476"/>
            </a:avLst>
          </a:prstGeom>
          <a:ln w="25400">
            <a:solidFill>
              <a:schemeClr val="accent6">
                <a:lumMod val="75000"/>
              </a:schemeClr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(12/17)---[4-15.c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4414280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323" y="1214422"/>
            <a:ext cx="8673957" cy="341632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array[2][3]={10,20,30,40,50,60};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		//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** p;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dirty="0" smtClean="0"/>
              <a:t>    // </a:t>
            </a:r>
            <a:r>
              <a:rPr lang="en-US" altLang="ko-KR" b="1" dirty="0" smtClean="0">
                <a:solidFill>
                  <a:srgbClr val="00B050"/>
                </a:solidFill>
              </a:rPr>
              <a:t>1</a:t>
            </a:r>
            <a:r>
              <a:rPr lang="ko-KR" altLang="en-US" b="1" dirty="0" smtClean="0">
                <a:solidFill>
                  <a:srgbClr val="00B050"/>
                </a:solidFill>
              </a:rPr>
              <a:t>차원 포인터 변수에 </a:t>
            </a:r>
            <a:r>
              <a:rPr lang="en-US" altLang="ko-KR" b="1" dirty="0" smtClean="0">
                <a:solidFill>
                  <a:srgbClr val="0000FF"/>
                </a:solidFill>
              </a:rPr>
              <a:t>2</a:t>
            </a:r>
            <a:r>
              <a:rPr lang="ko-KR" altLang="en-US" b="1" dirty="0" smtClean="0">
                <a:solidFill>
                  <a:srgbClr val="0000FF"/>
                </a:solidFill>
              </a:rPr>
              <a:t>차원 배열의 시작 주소 저장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FF0000"/>
                </a:solidFill>
              </a:rPr>
              <a:t>p[0][0]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b="1" dirty="0" smtClean="0">
                <a:solidFill>
                  <a:srgbClr val="FF0000"/>
                </a:solidFill>
              </a:rPr>
              <a:t>p[0][1]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b="1" dirty="0" smtClean="0">
                <a:solidFill>
                  <a:srgbClr val="FF0000"/>
                </a:solidFill>
              </a:rPr>
              <a:t>p[0][2]</a:t>
            </a:r>
            <a:r>
              <a:rPr lang="en-US" altLang="ko-KR" dirty="0" smtClean="0"/>
              <a:t>);	</a:t>
            </a:r>
            <a:r>
              <a:rPr lang="en-US" altLang="ko-KR" b="1" dirty="0" smtClean="0">
                <a:solidFill>
                  <a:srgbClr val="FF0000"/>
                </a:solidFill>
              </a:rPr>
              <a:t>// </a:t>
            </a:r>
            <a:r>
              <a:rPr lang="ko-KR" altLang="en-US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FF0000"/>
                </a:solidFill>
              </a:rPr>
              <a:t>p[1][0]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b="1" dirty="0" smtClean="0">
                <a:solidFill>
                  <a:srgbClr val="FF0000"/>
                </a:solidFill>
              </a:rPr>
              <a:t>p[1][1]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b="1" dirty="0" smtClean="0">
                <a:solidFill>
                  <a:srgbClr val="FF0000"/>
                </a:solidFill>
              </a:rPr>
              <a:t>p[1][2]</a:t>
            </a:r>
            <a:r>
              <a:rPr lang="en-US" altLang="ko-KR" dirty="0" smtClean="0"/>
              <a:t>);	</a:t>
            </a:r>
            <a:r>
              <a:rPr lang="en-US" altLang="ko-KR" b="1" dirty="0" smtClean="0">
                <a:solidFill>
                  <a:srgbClr val="FF0000"/>
                </a:solidFill>
              </a:rPr>
              <a:t>// </a:t>
            </a:r>
            <a:r>
              <a:rPr lang="ko-KR" altLang="en-US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4282" y="4955666"/>
            <a:ext cx="8643998" cy="5450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‘1</a:t>
            </a:r>
            <a:r>
              <a:rPr lang="ko-KR" altLang="en-US" b="1" dirty="0" smtClean="0">
                <a:solidFill>
                  <a:srgbClr val="00B050"/>
                </a:solidFill>
              </a:rPr>
              <a:t>차원 포인터 변수 </a:t>
            </a:r>
            <a:r>
              <a:rPr lang="en-US" altLang="ko-KR" b="1" dirty="0" smtClean="0">
                <a:solidFill>
                  <a:srgbClr val="00B050"/>
                </a:solidFill>
              </a:rPr>
              <a:t>p</a:t>
            </a:r>
            <a:r>
              <a:rPr lang="ko-KR" altLang="en-US" b="1" dirty="0" smtClean="0">
                <a:solidFill>
                  <a:srgbClr val="00B050"/>
                </a:solidFill>
              </a:rPr>
              <a:t>는</a:t>
            </a:r>
            <a:r>
              <a:rPr lang="ko-KR" altLang="en-US" dirty="0" smtClean="0">
                <a:solidFill>
                  <a:srgbClr val="0F0175"/>
                </a:solidFill>
              </a:rPr>
              <a:t> </a:t>
            </a:r>
            <a:r>
              <a:rPr lang="en-US" altLang="ko-KR" dirty="0" smtClean="0">
                <a:solidFill>
                  <a:srgbClr val="0F0175"/>
                </a:solidFill>
              </a:rPr>
              <a:t>2</a:t>
            </a:r>
            <a:r>
              <a:rPr lang="ko-KR" altLang="en-US" dirty="0" smtClean="0">
                <a:solidFill>
                  <a:srgbClr val="0F0175"/>
                </a:solidFill>
              </a:rPr>
              <a:t>차원 배열 </a:t>
            </a:r>
            <a:r>
              <a:rPr lang="en-US" altLang="ko-KR" dirty="0" smtClean="0">
                <a:solidFill>
                  <a:srgbClr val="0F0175"/>
                </a:solidFill>
              </a:rPr>
              <a:t>array[2][3]</a:t>
            </a:r>
            <a:r>
              <a:rPr lang="ko-KR" altLang="en-US" dirty="0" smtClean="0">
                <a:solidFill>
                  <a:srgbClr val="0F0175"/>
                </a:solidFill>
              </a:rPr>
              <a:t>을 </a:t>
            </a:r>
            <a:r>
              <a:rPr lang="en-US" altLang="ko-KR" b="1" dirty="0" smtClean="0">
                <a:solidFill>
                  <a:srgbClr val="00B050"/>
                </a:solidFill>
              </a:rPr>
              <a:t>1</a:t>
            </a:r>
            <a:r>
              <a:rPr lang="ko-KR" altLang="en-US" b="1" dirty="0" smtClean="0">
                <a:solidFill>
                  <a:srgbClr val="00B050"/>
                </a:solidFill>
              </a:rPr>
              <a:t>차원으로만 접근</a:t>
            </a:r>
            <a:r>
              <a:rPr lang="ko-KR" altLang="en-US" dirty="0" smtClean="0">
                <a:solidFill>
                  <a:srgbClr val="0F0175"/>
                </a:solidFill>
              </a:rPr>
              <a:t>할 수 있다</a:t>
            </a:r>
            <a:r>
              <a:rPr lang="en-US" altLang="ko-KR" dirty="0" smtClean="0">
                <a:solidFill>
                  <a:srgbClr val="0F0175"/>
                </a:solidFill>
              </a:rPr>
              <a:t>.’</a:t>
            </a:r>
            <a:endParaRPr lang="ko-KR" altLang="en-US" dirty="0">
              <a:solidFill>
                <a:srgbClr val="0F0175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214810" y="4601988"/>
            <a:ext cx="500066" cy="35719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4214810" y="5527170"/>
            <a:ext cx="500066" cy="35719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312" y="5899350"/>
            <a:ext cx="8643998" cy="50006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p[0], p[1], p[2], p[3], p[4], p[5], p[6]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(13/17)---[4-15.c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4414280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323" y="1643050"/>
            <a:ext cx="8673957" cy="341632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array[2][3]={10,20,30,40,50,60};</a:t>
            </a:r>
          </a:p>
          <a:p>
            <a:r>
              <a:rPr lang="en-US" altLang="ko-KR" dirty="0" smtClean="0"/>
              <a:t>   int** p=NULL;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dirty="0" smtClean="0"/>
              <a:t>    // </a:t>
            </a:r>
            <a:r>
              <a:rPr lang="en-US" altLang="ko-KR" dirty="0" smtClean="0">
                <a:solidFill>
                  <a:srgbClr val="00B050"/>
                </a:solidFill>
              </a:rPr>
              <a:t>2</a:t>
            </a:r>
            <a:r>
              <a:rPr lang="ko-KR" altLang="en-US" b="1" dirty="0" smtClean="0">
                <a:solidFill>
                  <a:srgbClr val="00B050"/>
                </a:solidFill>
              </a:rPr>
              <a:t>차원 포인터 변수에 </a:t>
            </a:r>
            <a:r>
              <a:rPr lang="en-US" altLang="ko-KR" b="1" dirty="0" smtClean="0">
                <a:solidFill>
                  <a:srgbClr val="0000FF"/>
                </a:solidFill>
              </a:rPr>
              <a:t>2</a:t>
            </a:r>
            <a:r>
              <a:rPr lang="ko-KR" altLang="en-US" b="1" dirty="0" smtClean="0">
                <a:solidFill>
                  <a:srgbClr val="0000FF"/>
                </a:solidFill>
              </a:rPr>
              <a:t>차원 배열의 시작 주소 저장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FF0000"/>
                </a:solidFill>
              </a:rPr>
              <a:t>p[0][0]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b="1" dirty="0" smtClean="0">
                <a:solidFill>
                  <a:srgbClr val="FF0000"/>
                </a:solidFill>
              </a:rPr>
              <a:t>p[0][1]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b="1" dirty="0" smtClean="0">
                <a:solidFill>
                  <a:srgbClr val="FF0000"/>
                </a:solidFill>
              </a:rPr>
              <a:t>p[0][2]</a:t>
            </a:r>
            <a:r>
              <a:rPr lang="en-US" altLang="ko-KR" dirty="0" smtClean="0"/>
              <a:t>);	</a:t>
            </a:r>
            <a:r>
              <a:rPr lang="en-US" altLang="ko-KR" b="1" dirty="0" smtClean="0">
                <a:solidFill>
                  <a:srgbClr val="FF0000"/>
                </a:solidFill>
              </a:rPr>
              <a:t>// </a:t>
            </a:r>
            <a:r>
              <a:rPr lang="ko-KR" altLang="en-US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FF0000"/>
                </a:solidFill>
              </a:rPr>
              <a:t>p[1][0]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b="1" dirty="0" smtClean="0">
                <a:solidFill>
                  <a:srgbClr val="FF0000"/>
                </a:solidFill>
              </a:rPr>
              <a:t>p[1][1]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b="1" dirty="0" smtClean="0">
                <a:solidFill>
                  <a:srgbClr val="FF0000"/>
                </a:solidFill>
              </a:rPr>
              <a:t>p[1][2]</a:t>
            </a:r>
            <a:r>
              <a:rPr lang="en-US" altLang="ko-KR" dirty="0" smtClean="0"/>
              <a:t>);	</a:t>
            </a:r>
            <a:r>
              <a:rPr lang="en-US" altLang="ko-KR" b="1" dirty="0" smtClean="0">
                <a:solidFill>
                  <a:srgbClr val="FF0000"/>
                </a:solidFill>
              </a:rPr>
              <a:t>// </a:t>
            </a:r>
            <a:r>
              <a:rPr lang="ko-KR" altLang="en-US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4282" y="5384294"/>
            <a:ext cx="8643998" cy="5450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‘2</a:t>
            </a:r>
            <a:r>
              <a:rPr lang="ko-KR" altLang="en-US" b="1" dirty="0" smtClean="0">
                <a:solidFill>
                  <a:srgbClr val="00B050"/>
                </a:solidFill>
              </a:rPr>
              <a:t>차원 포인터 변수 </a:t>
            </a:r>
            <a:r>
              <a:rPr lang="en-US" altLang="ko-KR" b="1" dirty="0" smtClean="0">
                <a:solidFill>
                  <a:srgbClr val="00B050"/>
                </a:solidFill>
              </a:rPr>
              <a:t>p</a:t>
            </a:r>
            <a:r>
              <a:rPr lang="ko-KR" altLang="en-US" b="1" dirty="0" smtClean="0">
                <a:solidFill>
                  <a:srgbClr val="00B050"/>
                </a:solidFill>
              </a:rPr>
              <a:t>는</a:t>
            </a:r>
            <a:r>
              <a:rPr lang="ko-KR" altLang="en-US" dirty="0" smtClean="0">
                <a:solidFill>
                  <a:srgbClr val="0F0175"/>
                </a:solidFill>
              </a:rPr>
              <a:t> </a:t>
            </a:r>
            <a:r>
              <a:rPr lang="en-US" altLang="ko-KR" dirty="0" smtClean="0">
                <a:solidFill>
                  <a:srgbClr val="0F0175"/>
                </a:solidFill>
              </a:rPr>
              <a:t>1</a:t>
            </a:r>
            <a:r>
              <a:rPr lang="ko-KR" altLang="en-US" dirty="0" smtClean="0">
                <a:solidFill>
                  <a:srgbClr val="0F0175"/>
                </a:solidFill>
              </a:rPr>
              <a:t>차원 포인터의 주소만 저장할 수 있다</a:t>
            </a:r>
            <a:r>
              <a:rPr lang="en-US" altLang="ko-KR" dirty="0" smtClean="0">
                <a:solidFill>
                  <a:srgbClr val="0F0175"/>
                </a:solidFill>
              </a:rPr>
              <a:t>.’</a:t>
            </a:r>
            <a:endParaRPr lang="ko-KR" altLang="en-US" dirty="0">
              <a:solidFill>
                <a:srgbClr val="0F0175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214810" y="5030616"/>
            <a:ext cx="500066" cy="35719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(14/17)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배열 포인터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>
              <a:lnSpc>
                <a:spcPct val="160000"/>
              </a:lnSpc>
            </a:pPr>
            <a:r>
              <a:rPr lang="ko-KR" altLang="en-US" sz="2200" b="1" dirty="0" smtClean="0">
                <a:solidFill>
                  <a:srgbClr val="0000FF"/>
                </a:solidFill>
              </a:rPr>
              <a:t>열을 지정 할 수 있는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포인터 </a:t>
            </a:r>
            <a:r>
              <a:rPr lang="en-US" altLang="ko-KR" sz="2200" b="1" dirty="0" smtClean="0"/>
              <a:t>(</a:t>
            </a:r>
            <a:r>
              <a:rPr lang="ko-KR" altLang="en-US" sz="2200" b="1" dirty="0" smtClean="0"/>
              <a:t>배열을 가리키는 포인터</a:t>
            </a:r>
            <a:r>
              <a:rPr lang="en-US" altLang="ko-KR" sz="2200" b="1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>
              <a:buFont typeface="Wingdings" pitchFamily="2" charset="2"/>
              <a:buChar char="l"/>
            </a:pPr>
            <a:endParaRPr lang="en-US" altLang="ko-KR" sz="1800" b="1" dirty="0" smtClean="0"/>
          </a:p>
          <a:p>
            <a:pPr lvl="1">
              <a:buFont typeface="Wingdings" pitchFamily="2" charset="2"/>
              <a:buChar char="l"/>
            </a:pPr>
            <a:endParaRPr lang="en-US" altLang="ko-KR" sz="1800" b="1" dirty="0" smtClean="0"/>
          </a:p>
          <a:p>
            <a:pPr lvl="1">
              <a:buFont typeface="Wingdings" pitchFamily="2" charset="2"/>
              <a:buChar char="l"/>
            </a:pPr>
            <a:endParaRPr lang="en-US" altLang="ko-KR" sz="1800" b="1" dirty="0" smtClean="0"/>
          </a:p>
          <a:p>
            <a:pPr lvl="1">
              <a:buFont typeface="Wingdings" pitchFamily="2" charset="2"/>
              <a:buChar char="l"/>
            </a:pPr>
            <a:endParaRPr lang="en-US" altLang="ko-KR" sz="1800" b="1" dirty="0" smtClean="0"/>
          </a:p>
          <a:p>
            <a:pPr lvl="1">
              <a:buFont typeface="Wingdings" pitchFamily="2" charset="2"/>
              <a:buChar char="l"/>
            </a:pPr>
            <a:endParaRPr lang="en-US" altLang="ko-KR" sz="1800" b="1" dirty="0" smtClean="0"/>
          </a:p>
          <a:p>
            <a:pPr lvl="1">
              <a:buFont typeface="Wingdings" pitchFamily="2" charset="2"/>
              <a:buChar char="l"/>
            </a:pPr>
            <a:r>
              <a:rPr lang="ko-KR" altLang="en-US" sz="1900" b="1" dirty="0" smtClean="0">
                <a:solidFill>
                  <a:srgbClr val="0000FF"/>
                </a:solidFill>
              </a:rPr>
              <a:t>자료형</a:t>
            </a:r>
            <a:r>
              <a:rPr lang="en-US" altLang="ko-KR" sz="1900" dirty="0" smtClean="0"/>
              <a:t>: </a:t>
            </a:r>
            <a:r>
              <a:rPr lang="ko-KR" altLang="en-US" sz="1900" dirty="0" smtClean="0"/>
              <a:t>배열 포인터 변수가 저장하는 배열의 자료형</a:t>
            </a:r>
            <a:endParaRPr lang="en-US" altLang="ko-KR" sz="1900" dirty="0" smtClean="0"/>
          </a:p>
          <a:p>
            <a:pPr lvl="1">
              <a:buFont typeface="Wingdings" pitchFamily="2" charset="2"/>
              <a:buChar char="l"/>
            </a:pPr>
            <a:endParaRPr lang="en-US" altLang="ko-KR" sz="1900" dirty="0" smtClean="0"/>
          </a:p>
          <a:p>
            <a:pPr lvl="1">
              <a:buFont typeface="Wingdings" pitchFamily="2" charset="2"/>
              <a:buChar char="l"/>
            </a:pPr>
            <a:r>
              <a:rPr lang="ko-KR" altLang="en-US" sz="1900" b="1" dirty="0" smtClean="0">
                <a:solidFill>
                  <a:srgbClr val="0000FF"/>
                </a:solidFill>
              </a:rPr>
              <a:t>배열 포인터 변수 이름</a:t>
            </a:r>
            <a:r>
              <a:rPr lang="en-US" altLang="ko-KR" sz="1900" b="1" dirty="0" smtClean="0"/>
              <a:t>: </a:t>
            </a:r>
            <a:r>
              <a:rPr lang="en-US" altLang="ko-KR" sz="1900" dirty="0" smtClean="0"/>
              <a:t>* </a:t>
            </a:r>
            <a:r>
              <a:rPr lang="ko-KR" altLang="en-US" sz="1900" dirty="0" smtClean="0"/>
              <a:t>연산자와 배열 포인터 변수 이름을 함께 괄호로 묶음</a:t>
            </a:r>
            <a:endParaRPr lang="en-US" altLang="ko-KR" sz="1900" dirty="0" smtClean="0"/>
          </a:p>
          <a:p>
            <a:pPr lvl="1">
              <a:buFont typeface="Wingdings" pitchFamily="2" charset="2"/>
              <a:buChar char="l"/>
            </a:pPr>
            <a:endParaRPr lang="en-US" altLang="ko-KR" sz="1900" dirty="0" smtClean="0"/>
          </a:p>
          <a:p>
            <a:pPr lvl="1">
              <a:buFont typeface="Wingdings" pitchFamily="2" charset="2"/>
              <a:buChar char="l"/>
            </a:pPr>
            <a:r>
              <a:rPr lang="ko-KR" altLang="en-US" sz="1900" b="1" dirty="0" smtClean="0">
                <a:solidFill>
                  <a:srgbClr val="0000FF"/>
                </a:solidFill>
              </a:rPr>
              <a:t>열의 길이</a:t>
            </a:r>
            <a:r>
              <a:rPr lang="en-US" altLang="ko-KR" sz="1900" dirty="0" smtClean="0"/>
              <a:t>: </a:t>
            </a:r>
            <a:r>
              <a:rPr lang="ko-KR" altLang="en-US" sz="1900" dirty="0" smtClean="0"/>
              <a:t>배열 포인터 변수가 가리키는 배열의 열의 길이를 지정</a:t>
            </a:r>
            <a:endParaRPr lang="en-US" altLang="ko-KR" sz="1900" dirty="0" smtClean="0"/>
          </a:p>
        </p:txBody>
      </p:sp>
      <p:pic>
        <p:nvPicPr>
          <p:cNvPr id="9" name="그림 8" descr="ch04-01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4546" y="2571744"/>
            <a:ext cx="4015989" cy="192405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601848" y="2643182"/>
            <a:ext cx="1357322" cy="71438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15618" y="3000372"/>
            <a:ext cx="1000132" cy="35719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21836" y="3000372"/>
            <a:ext cx="1000132" cy="35719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(15/17)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배열 포인터 변수를 통한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차원 배열의 접근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열을 지정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6396" y="2330603"/>
            <a:ext cx="8951489" cy="347787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   …</a:t>
            </a:r>
          </a:p>
          <a:p>
            <a:r>
              <a:rPr lang="en-US" altLang="ko-KR" sz="2000" b="1" dirty="0" smtClean="0"/>
              <a:t>   int array1[2]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[3]</a:t>
            </a:r>
            <a:r>
              <a:rPr lang="en-US" altLang="ko-KR" sz="2000" b="1" dirty="0" smtClean="0"/>
              <a:t>;</a:t>
            </a:r>
          </a:p>
          <a:p>
            <a:r>
              <a:rPr lang="en-US" altLang="ko-KR" sz="2000" b="1" dirty="0" smtClean="0"/>
              <a:t>   int (*p1)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[3]</a:t>
            </a:r>
            <a:r>
              <a:rPr lang="en-US" altLang="ko-KR" sz="2000" b="1" dirty="0" smtClean="0"/>
              <a:t>=NULL;	     // </a:t>
            </a:r>
            <a:r>
              <a:rPr lang="ko-KR" altLang="en-US" sz="2000" b="1" dirty="0" smtClean="0"/>
              <a:t>배열 포인터 변수 </a:t>
            </a:r>
            <a:r>
              <a:rPr lang="en-US" altLang="ko-KR" sz="2000" b="1" dirty="0" smtClean="0"/>
              <a:t>p1 </a:t>
            </a:r>
            <a:r>
              <a:rPr lang="ko-KR" altLang="en-US" sz="2000" b="1" dirty="0" smtClean="0"/>
              <a:t>선언</a:t>
            </a:r>
            <a:endParaRPr lang="en-US" altLang="ko-KR" sz="2000" b="1" dirty="0" smtClean="0"/>
          </a:p>
          <a:p>
            <a:endParaRPr lang="en-US" altLang="ko-KR" sz="2000" dirty="0" smtClean="0"/>
          </a:p>
          <a:p>
            <a:r>
              <a:rPr lang="en-US" altLang="ko-KR" sz="2000" b="1" dirty="0" smtClean="0"/>
              <a:t>   double array2[2]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[4]</a:t>
            </a:r>
            <a:r>
              <a:rPr lang="en-US" altLang="ko-KR" sz="2000" b="1" dirty="0" smtClean="0"/>
              <a:t>;</a:t>
            </a:r>
          </a:p>
          <a:p>
            <a:r>
              <a:rPr lang="en-US" altLang="ko-KR" sz="2000" b="1" dirty="0" smtClean="0"/>
              <a:t>   double (*p2)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[4]</a:t>
            </a:r>
            <a:r>
              <a:rPr lang="en-US" altLang="ko-KR" sz="2000" b="1" dirty="0" smtClean="0"/>
              <a:t>=NULL;   // </a:t>
            </a:r>
            <a:r>
              <a:rPr lang="ko-KR" altLang="en-US" sz="2000" b="1" dirty="0" smtClean="0"/>
              <a:t>배열 포인터 변수 </a:t>
            </a:r>
            <a:r>
              <a:rPr lang="en-US" altLang="ko-KR" sz="2000" b="1" dirty="0" smtClean="0"/>
              <a:t>p2 </a:t>
            </a:r>
            <a:r>
              <a:rPr lang="ko-KR" altLang="en-US" sz="2000" b="1" dirty="0" smtClean="0"/>
              <a:t>선언</a:t>
            </a:r>
            <a:endParaRPr lang="en-US" altLang="ko-KR" sz="2000" b="1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smtClean="0"/>
              <a:t>p1</a:t>
            </a:r>
            <a:r>
              <a:rPr lang="en-US" altLang="ko-KR" sz="2000" dirty="0" smtClean="0"/>
              <a:t>=array1;	// p1</a:t>
            </a:r>
            <a:r>
              <a:rPr lang="ko-KR" altLang="en-US" sz="2000" dirty="0" smtClean="0"/>
              <a:t>에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열을 가지는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차원 배열 </a:t>
            </a:r>
            <a:r>
              <a:rPr lang="en-US" altLang="ko-KR" sz="2000" dirty="0" smtClean="0"/>
              <a:t>array1</a:t>
            </a:r>
            <a:r>
              <a:rPr lang="ko-KR" altLang="en-US" sz="2000" dirty="0" smtClean="0"/>
              <a:t>의 시작 주소를 저장</a:t>
            </a:r>
            <a:endParaRPr lang="en-US" altLang="ko-KR" sz="2000" dirty="0" smtClean="0"/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smtClean="0"/>
              <a:t>p2</a:t>
            </a:r>
            <a:r>
              <a:rPr lang="en-US" altLang="ko-KR" sz="2000" dirty="0" smtClean="0"/>
              <a:t>=array2;	// p2</a:t>
            </a:r>
            <a:r>
              <a:rPr lang="ko-KR" altLang="en-US" sz="2000" dirty="0" smtClean="0"/>
              <a:t>에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열을 가지는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차원 배열 </a:t>
            </a:r>
            <a:r>
              <a:rPr lang="en-US" altLang="ko-KR" sz="2000" dirty="0" smtClean="0"/>
              <a:t>array2</a:t>
            </a:r>
            <a:r>
              <a:rPr lang="ko-KR" altLang="en-US" sz="2000" dirty="0" smtClean="0"/>
              <a:t>의 시작 주소를 저장</a:t>
            </a:r>
            <a:endParaRPr lang="en-US" altLang="ko-KR" sz="2000" dirty="0" smtClean="0"/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smtClean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(16/17)---[4-16.c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557" y="1599306"/>
            <a:ext cx="7128875" cy="341632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array[2][3]</a:t>
            </a:r>
            <a:r>
              <a:rPr lang="en-US" altLang="ko-KR" dirty="0" smtClean="0"/>
              <a:t>={10,20,30,40,50,60};</a:t>
            </a:r>
          </a:p>
          <a:p>
            <a:r>
              <a:rPr lang="en-US" altLang="ko-KR" dirty="0" smtClean="0"/>
              <a:t>   int </a:t>
            </a:r>
            <a:r>
              <a:rPr lang="en-US" altLang="ko-KR" b="1" dirty="0" smtClean="0">
                <a:solidFill>
                  <a:srgbClr val="0000FF"/>
                </a:solidFill>
              </a:rPr>
              <a:t>(*p)[3]</a:t>
            </a:r>
            <a:r>
              <a:rPr lang="en-US" altLang="ko-KR" dirty="0" smtClean="0"/>
              <a:t>=NULL;	// </a:t>
            </a:r>
            <a:r>
              <a:rPr lang="ko-KR" altLang="en-US" dirty="0" smtClean="0"/>
              <a:t>배열 포인터 변수 </a:t>
            </a:r>
            <a:r>
              <a:rPr lang="en-US" altLang="ko-KR" dirty="0" smtClean="0"/>
              <a:t>p </a:t>
            </a:r>
            <a:r>
              <a:rPr lang="ko-KR" altLang="en-US" dirty="0" smtClean="0"/>
              <a:t>선언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                   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포인터 변수에 배열의 시작 주소 저장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p[0][1]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p[0][2]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p[1][0]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p[1][2]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5229200"/>
            <a:ext cx="4289301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(17/17)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21997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스스로 해보기</a:t>
            </a:r>
            <a:r>
              <a:rPr lang="en-US" altLang="ko-KR" b="1" dirty="0" smtClean="0">
                <a:solidFill>
                  <a:srgbClr val="0000FF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교재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4-17.c </a:t>
            </a:r>
          </a:p>
          <a:p>
            <a:pPr lvl="1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교재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4-18.c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4282" y="3357562"/>
            <a:ext cx="8643998" cy="5450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0F0175"/>
                </a:solidFill>
              </a:rPr>
              <a:t>코드를 분석하며 그림도 그려볼 것</a:t>
            </a:r>
            <a:endParaRPr lang="ko-KR" altLang="en-US" sz="2400" b="1" dirty="0">
              <a:solidFill>
                <a:srgbClr val="0F017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4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.3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포인터 배열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포인터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(1/8)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포인터 배열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주소를 저장하는 배열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endParaRPr lang="en-US" altLang="ko-KR" b="1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>
              <a:buFont typeface="Wingdings" pitchFamily="2" charset="2"/>
              <a:buChar char="l"/>
            </a:pPr>
            <a:endParaRPr lang="en-US" altLang="ko-KR" b="1" dirty="0" smtClean="0"/>
          </a:p>
          <a:p>
            <a:pPr lvl="1">
              <a:buFont typeface="Wingdings" pitchFamily="2" charset="2"/>
              <a:buChar char="l"/>
            </a:pPr>
            <a:endParaRPr lang="en-US" altLang="ko-KR" b="1" dirty="0" smtClean="0"/>
          </a:p>
          <a:p>
            <a:pPr lvl="1">
              <a:buFont typeface="Wingdings" pitchFamily="2" charset="2"/>
              <a:buChar char="l"/>
            </a:pPr>
            <a:r>
              <a:rPr lang="ko-KR" altLang="en-US" b="1" dirty="0" smtClean="0">
                <a:solidFill>
                  <a:srgbClr val="0000FF"/>
                </a:solidFill>
              </a:rPr>
              <a:t>자료형</a:t>
            </a:r>
            <a:r>
              <a:rPr lang="en-US" altLang="ko-KR" dirty="0" smtClean="0">
                <a:solidFill>
                  <a:srgbClr val="0000FF"/>
                </a:solidFill>
              </a:rPr>
              <a:t>: </a:t>
            </a:r>
            <a:r>
              <a:rPr lang="ko-KR" altLang="en-US" dirty="0" smtClean="0"/>
              <a:t>포인터 배열의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지정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다음에 </a:t>
            </a:r>
            <a:r>
              <a:rPr lang="en-US" altLang="ko-KR" dirty="0" smtClean="0"/>
              <a:t>* </a:t>
            </a:r>
            <a:r>
              <a:rPr lang="ko-KR" altLang="en-US" dirty="0" smtClean="0"/>
              <a:t>연산자를 붙임</a:t>
            </a:r>
            <a:endParaRPr lang="en-US" altLang="ko-KR" dirty="0" smtClean="0"/>
          </a:p>
          <a:p>
            <a:pPr lvl="1">
              <a:buFont typeface="Wingdings" pitchFamily="2" charset="2"/>
              <a:buChar char="l"/>
            </a:pPr>
            <a:endParaRPr lang="en-US" altLang="ko-KR" dirty="0" smtClean="0"/>
          </a:p>
          <a:p>
            <a:pPr lvl="1">
              <a:buFont typeface="Wingdings" pitchFamily="2" charset="2"/>
              <a:buChar char="l"/>
            </a:pPr>
            <a:r>
              <a:rPr lang="ko-KR" altLang="en-US" b="1" dirty="0" smtClean="0">
                <a:solidFill>
                  <a:srgbClr val="0000FF"/>
                </a:solidFill>
              </a:rPr>
              <a:t>포인터 배열 이름</a:t>
            </a:r>
            <a:r>
              <a:rPr lang="en-US" altLang="ko-KR" dirty="0" smtClean="0">
                <a:solidFill>
                  <a:srgbClr val="0000FF"/>
                </a:solidFill>
              </a:rPr>
              <a:t>: </a:t>
            </a:r>
            <a:r>
              <a:rPr lang="ko-KR" altLang="en-US" dirty="0" smtClean="0"/>
              <a:t>주소를 저장할 배열의 이름을 지정</a:t>
            </a:r>
            <a:endParaRPr lang="en-US" altLang="ko-KR" dirty="0" smtClean="0"/>
          </a:p>
          <a:p>
            <a:pPr lvl="1">
              <a:buFont typeface="Wingdings" pitchFamily="2" charset="2"/>
              <a:buChar char="l"/>
            </a:pP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buFont typeface="Wingdings" pitchFamily="2" charset="2"/>
              <a:buChar char="l"/>
            </a:pPr>
            <a:r>
              <a:rPr lang="ko-KR" altLang="en-US" b="1" dirty="0" smtClean="0">
                <a:solidFill>
                  <a:srgbClr val="0000FF"/>
                </a:solidFill>
              </a:rPr>
              <a:t>배열 길이</a:t>
            </a:r>
            <a:r>
              <a:rPr lang="en-US" altLang="ko-KR" dirty="0" smtClean="0">
                <a:solidFill>
                  <a:srgbClr val="0000FF"/>
                </a:solidFill>
              </a:rPr>
              <a:t>: </a:t>
            </a:r>
            <a:r>
              <a:rPr lang="ko-KR" altLang="en-US" dirty="0" smtClean="0"/>
              <a:t>주소를 저장할 배열의 전체 길이를 지정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 descr="ch04-03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7422" y="2643190"/>
            <a:ext cx="42291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(1/16)---[4-1.c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550" y="1289811"/>
            <a:ext cx="8220392" cy="313932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array[3]={10, 20, 30};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array+0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&amp;array[0]</a:t>
            </a:r>
            <a:r>
              <a:rPr lang="en-US" altLang="ko-KR" dirty="0" smtClean="0"/>
              <a:t>);   </a:t>
            </a:r>
            <a:endParaRPr lang="ko-KR" altLang="en-US" dirty="0" smtClean="0"/>
          </a:p>
          <a:p>
            <a:r>
              <a:rPr lang="en-US" altLang="ko-KR" dirty="0" smtClean="0"/>
              <a:t>   printf(“     </a:t>
            </a:r>
            <a:r>
              <a:rPr lang="en-US" altLang="ko-KR" b="1" dirty="0" smtClean="0">
                <a:solidFill>
                  <a:srgbClr val="FF0000"/>
                </a:solidFill>
              </a:rPr>
              <a:t>%x %x</a:t>
            </a:r>
            <a:r>
              <a:rPr lang="en-US" altLang="ko-KR" dirty="0" smtClean="0"/>
              <a:t> \n",         </a:t>
            </a:r>
            <a:r>
              <a:rPr lang="en-US" altLang="ko-KR" b="1" dirty="0" smtClean="0">
                <a:solidFill>
                  <a:srgbClr val="0000FF"/>
                </a:solidFill>
              </a:rPr>
              <a:t>array+1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&amp;array[1]</a:t>
            </a:r>
            <a:r>
              <a:rPr lang="en-US" altLang="ko-KR" dirty="0" smtClean="0"/>
              <a:t>);		   </a:t>
            </a:r>
            <a:endParaRPr lang="ko-KR" altLang="en-US" dirty="0" smtClean="0"/>
          </a:p>
          <a:p>
            <a:r>
              <a:rPr lang="en-US" altLang="ko-KR" dirty="0" smtClean="0"/>
              <a:t>   printf(“     </a:t>
            </a:r>
            <a:r>
              <a:rPr lang="en-US" altLang="ko-KR" b="1" dirty="0" smtClean="0">
                <a:solidFill>
                  <a:srgbClr val="FF0000"/>
                </a:solidFill>
              </a:rPr>
              <a:t>%x %x</a:t>
            </a:r>
            <a:r>
              <a:rPr lang="en-US" altLang="ko-KR" dirty="0" smtClean="0"/>
              <a:t> \n",         </a:t>
            </a:r>
            <a:r>
              <a:rPr lang="en-US" altLang="ko-KR" b="1" dirty="0" smtClean="0">
                <a:solidFill>
                  <a:srgbClr val="0000FF"/>
                </a:solidFill>
              </a:rPr>
              <a:t>array+2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&amp;array[2]</a:t>
            </a:r>
            <a:r>
              <a:rPr lang="en-US" altLang="ko-KR" dirty="0" smtClean="0"/>
              <a:t>);		   </a:t>
            </a:r>
            <a:endParaRPr lang="ko-KR" altLang="en-US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sizeof(array)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sizeof(array+0)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sizeof(&amp;array[0])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285852" y="4729398"/>
            <a:ext cx="6357982" cy="2070546"/>
            <a:chOff x="1285852" y="4787454"/>
            <a:chExt cx="6357982" cy="2070546"/>
          </a:xfrm>
        </p:grpSpPr>
        <p:sp>
          <p:nvSpPr>
            <p:cNvPr id="28" name="직사각형 27"/>
            <p:cNvSpPr/>
            <p:nvPr/>
          </p:nvSpPr>
          <p:spPr>
            <a:xfrm>
              <a:off x="1428728" y="4929198"/>
              <a:ext cx="6215106" cy="1928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26"/>
            <p:cNvGrpSpPr/>
            <p:nvPr/>
          </p:nvGrpSpPr>
          <p:grpSpPr>
            <a:xfrm>
              <a:off x="1285852" y="4787454"/>
              <a:ext cx="6176474" cy="2000264"/>
              <a:chOff x="349442" y="3357562"/>
              <a:chExt cx="6176474" cy="2000264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506832" y="3357562"/>
                <a:ext cx="6019084" cy="2000264"/>
                <a:chOff x="-1544518" y="4429132"/>
                <a:chExt cx="6183966" cy="2000264"/>
              </a:xfrm>
            </p:grpSpPr>
            <p:grpSp>
              <p:nvGrpSpPr>
                <p:cNvPr id="14" name="그룹 76"/>
                <p:cNvGrpSpPr/>
                <p:nvPr/>
              </p:nvGrpSpPr>
              <p:grpSpPr>
                <a:xfrm>
                  <a:off x="-1544518" y="4429132"/>
                  <a:ext cx="6183966" cy="2000264"/>
                  <a:chOff x="1170126" y="4429132"/>
                  <a:chExt cx="6183966" cy="2000264"/>
                </a:xfrm>
              </p:grpSpPr>
              <p:grpSp>
                <p:nvGrpSpPr>
                  <p:cNvPr id="17" name="그룹 75"/>
                  <p:cNvGrpSpPr/>
                  <p:nvPr/>
                </p:nvGrpSpPr>
                <p:grpSpPr>
                  <a:xfrm>
                    <a:off x="1170126" y="4429132"/>
                    <a:ext cx="6183966" cy="2000264"/>
                    <a:chOff x="1170126" y="4429132"/>
                    <a:chExt cx="6183966" cy="2000264"/>
                  </a:xfrm>
                </p:grpSpPr>
                <p:sp>
                  <p:nvSpPr>
                    <p:cNvPr id="24" name="직사각형 23"/>
                    <p:cNvSpPr/>
                    <p:nvPr/>
                  </p:nvSpPr>
                  <p:spPr>
                    <a:xfrm>
                      <a:off x="4857753" y="4786322"/>
                      <a:ext cx="1427163" cy="1643074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3200" dirty="0" smtClean="0"/>
                        <a:t>10</a:t>
                      </a:r>
                    </a:p>
                    <a:p>
                      <a:pPr algn="ctr"/>
                      <a:r>
                        <a:rPr lang="en-US" altLang="ko-KR" sz="3200" dirty="0" smtClean="0"/>
                        <a:t>20</a:t>
                      </a:r>
                    </a:p>
                    <a:p>
                      <a:pPr algn="ctr"/>
                      <a:r>
                        <a:rPr lang="en-US" altLang="ko-KR" sz="3200" dirty="0" smtClean="0"/>
                        <a:t>30</a:t>
                      </a:r>
                    </a:p>
                  </p:txBody>
                </p:sp>
                <p:sp>
                  <p:nvSpPr>
                    <p:cNvPr id="25" name="TextBox 144"/>
                    <p:cNvSpPr txBox="1"/>
                    <p:nvPr/>
                  </p:nvSpPr>
                  <p:spPr>
                    <a:xfrm>
                      <a:off x="4929190" y="4429132"/>
                      <a:ext cx="18979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ko-KR" altLang="en-US" sz="1200" b="1" dirty="0"/>
                    </a:p>
                  </p:txBody>
                </p:sp>
                <p:sp>
                  <p:nvSpPr>
                    <p:cNvPr id="26" name="TextBox 144"/>
                    <p:cNvSpPr txBox="1"/>
                    <p:nvPr/>
                  </p:nvSpPr>
                  <p:spPr>
                    <a:xfrm>
                      <a:off x="1170126" y="4599904"/>
                      <a:ext cx="37437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b="1" dirty="0" smtClean="0">
                          <a:solidFill>
                            <a:srgbClr val="0000FF"/>
                          </a:solidFill>
                        </a:rPr>
                        <a:t>array </a:t>
                      </a:r>
                      <a:r>
                        <a:rPr lang="en-US" altLang="ko-KR" b="1" dirty="0" smtClean="0"/>
                        <a:t>== </a:t>
                      </a:r>
                      <a:r>
                        <a:rPr lang="en-US" altLang="ko-KR" b="1" dirty="0" smtClean="0">
                          <a:solidFill>
                            <a:srgbClr val="0000FF"/>
                          </a:solidFill>
                        </a:rPr>
                        <a:t>array+0</a:t>
                      </a:r>
                      <a:r>
                        <a:rPr lang="en-US" altLang="ko-KR" b="1" dirty="0" smtClean="0"/>
                        <a:t> ==&amp;array[0] </a:t>
                      </a:r>
                      <a:endParaRPr lang="ko-KR" altLang="en-US" b="1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sp>
                  <p:nvSpPr>
                    <p:cNvPr id="27" name="Text Box 1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84915" y="4892659"/>
                      <a:ext cx="1069177" cy="36933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b="1" dirty="0" smtClean="0"/>
                        <a:t>array[0]</a:t>
                      </a:r>
                      <a:endParaRPr lang="en-US" altLang="ko-KR" b="1" dirty="0"/>
                    </a:p>
                  </p:txBody>
                </p:sp>
              </p:grpSp>
              <p:sp>
                <p:nvSpPr>
                  <p:cNvPr id="18" name="순서도: 연결자 17"/>
                  <p:cNvSpPr/>
                  <p:nvPr/>
                </p:nvSpPr>
                <p:spPr>
                  <a:xfrm>
                    <a:off x="4829856" y="4758426"/>
                    <a:ext cx="71438" cy="10001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9" name="직선 연결선 18"/>
                  <p:cNvCxnSpPr/>
                  <p:nvPr/>
                </p:nvCxnSpPr>
                <p:spPr>
                  <a:xfrm>
                    <a:off x="4857752" y="5357826"/>
                    <a:ext cx="1427163" cy="1588"/>
                  </a:xfrm>
                  <a:prstGeom prst="line">
                    <a:avLst/>
                  </a:prstGeom>
                  <a:ln w="25400" cmpd="sng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/>
                  <p:cNvCxnSpPr/>
                  <p:nvPr/>
                </p:nvCxnSpPr>
                <p:spPr>
                  <a:xfrm>
                    <a:off x="4857752" y="5914360"/>
                    <a:ext cx="1427163" cy="14970"/>
                  </a:xfrm>
                  <a:prstGeom prst="line">
                    <a:avLst/>
                  </a:prstGeom>
                  <a:ln w="25400" cmpd="sng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순서도: 연결자 21"/>
                  <p:cNvSpPr/>
                  <p:nvPr/>
                </p:nvSpPr>
                <p:spPr>
                  <a:xfrm>
                    <a:off x="4829856" y="5300902"/>
                    <a:ext cx="71438" cy="10001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순서도: 연결자 22"/>
                  <p:cNvSpPr/>
                  <p:nvPr/>
                </p:nvSpPr>
                <p:spPr>
                  <a:xfrm>
                    <a:off x="4829856" y="5843834"/>
                    <a:ext cx="71438" cy="10001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5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570271" y="5458292"/>
                  <a:ext cx="1069177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b="1" dirty="0" smtClean="0"/>
                    <a:t>array[1]</a:t>
                  </a:r>
                  <a:endParaRPr lang="en-US" altLang="ko-KR" b="1" dirty="0"/>
                </a:p>
              </p:txBody>
            </p:sp>
            <p:sp>
              <p:nvSpPr>
                <p:cNvPr id="1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570270" y="6000768"/>
                  <a:ext cx="1069177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b="1" dirty="0" smtClean="0"/>
                    <a:t>array[2]</a:t>
                  </a:r>
                  <a:endParaRPr lang="en-US" altLang="ko-KR" b="1" dirty="0"/>
                </a:p>
              </p:txBody>
            </p:sp>
          </p:grpSp>
          <p:sp>
            <p:nvSpPr>
              <p:cNvPr id="12" name="TextBox 144"/>
              <p:cNvSpPr txBox="1"/>
              <p:nvPr/>
            </p:nvSpPr>
            <p:spPr>
              <a:xfrm>
                <a:off x="349442" y="4108591"/>
                <a:ext cx="381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solidFill>
                      <a:srgbClr val="0000FF"/>
                    </a:solidFill>
                  </a:rPr>
                  <a:t>               array+1</a:t>
                </a:r>
                <a:r>
                  <a:rPr lang="en-US" altLang="ko-KR" b="1" dirty="0" smtClean="0"/>
                  <a:t> ==&amp;array[1] </a:t>
                </a:r>
                <a:endParaRPr lang="ko-KR" altLang="en-US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" name="TextBox 144"/>
              <p:cNvSpPr txBox="1"/>
              <p:nvPr/>
            </p:nvSpPr>
            <p:spPr>
              <a:xfrm>
                <a:off x="1562756" y="4643446"/>
                <a:ext cx="2590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solidFill>
                      <a:srgbClr val="0000FF"/>
                    </a:solidFill>
                  </a:rPr>
                  <a:t>array+2</a:t>
                </a:r>
                <a:r>
                  <a:rPr lang="en-US" altLang="ko-KR" b="1" dirty="0" smtClean="0"/>
                  <a:t> ==&amp;array[2] </a:t>
                </a:r>
                <a:endParaRPr lang="ko-KR" altLang="en-US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500166" y="5000636"/>
              <a:ext cx="642942" cy="285752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557222" y="5015150"/>
              <a:ext cx="943208" cy="271238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7222" y="5587786"/>
              <a:ext cx="943208" cy="271238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571736" y="6115748"/>
              <a:ext cx="943208" cy="271238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아래쪽 화살표 34"/>
          <p:cNvSpPr/>
          <p:nvPr/>
        </p:nvSpPr>
        <p:spPr>
          <a:xfrm>
            <a:off x="4214810" y="4500570"/>
            <a:ext cx="285752" cy="285752"/>
          </a:xfrm>
          <a:prstGeom prst="down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286380" y="1643050"/>
            <a:ext cx="2428892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배열의 이름은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배열의 시작 주소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’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포인터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(2/8)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49143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포인터 배열의 선언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포인터 배열의 필요성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smtClean="0"/>
              <a:t>포인터 변수가 많아지는 단점을 보완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26502" y="1857364"/>
            <a:ext cx="7338869" cy="224676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a=1, b=2, c=3;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int* pointer[3]</a:t>
            </a:r>
            <a:r>
              <a:rPr lang="en-US" altLang="ko-KR" sz="2000" dirty="0" smtClean="0"/>
              <a:t>={NULL, NULL, NULL};	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포인터 배열 선언</a:t>
            </a:r>
            <a:endParaRPr lang="en-US" altLang="ko-KR" sz="2000" b="1" dirty="0" smtClean="0">
              <a:solidFill>
                <a:srgbClr val="00B050"/>
              </a:solidFill>
            </a:endParaRPr>
          </a:p>
          <a:p>
            <a:endParaRPr lang="ko-KR" altLang="en-US" sz="2000" dirty="0" smtClean="0"/>
          </a:p>
          <a:p>
            <a:r>
              <a:rPr lang="ko-KR" altLang="en-US" sz="2000" dirty="0" smtClean="0"/>
              <a:t>   </a:t>
            </a:r>
            <a:r>
              <a:rPr lang="en-US" altLang="ko-KR" sz="2000" b="1" dirty="0" smtClean="0"/>
              <a:t>pointer[0]=&amp;a;</a:t>
            </a:r>
          </a:p>
          <a:p>
            <a:r>
              <a:rPr lang="en-US" altLang="ko-KR" sz="2000" b="1" dirty="0" smtClean="0"/>
              <a:t>   pointer[1]=&amp;b;</a:t>
            </a:r>
          </a:p>
          <a:p>
            <a:r>
              <a:rPr lang="en-US" altLang="ko-KR" sz="2000" b="1" dirty="0" smtClean="0"/>
              <a:t>   pointer[2]=&amp;c;</a:t>
            </a:r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return 0;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포인터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(3/8)---[4-19.c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94" y="1165753"/>
            <a:ext cx="8715436" cy="563231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a=10, b=20, c=30;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ap</a:t>
            </a:r>
            <a:r>
              <a:rPr lang="en-US" altLang="ko-KR" dirty="0" smtClean="0"/>
              <a:t>=NULL;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bp</a:t>
            </a:r>
            <a:r>
              <a:rPr lang="en-US" altLang="ko-KR" dirty="0" smtClean="0"/>
              <a:t>=NULL;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 cp</a:t>
            </a:r>
            <a:r>
              <a:rPr lang="en-US" altLang="ko-KR" dirty="0" smtClean="0"/>
              <a:t>=NULL;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ap</a:t>
            </a:r>
            <a:r>
              <a:rPr lang="en-US" altLang="ko-KR" b="1" dirty="0" smtClean="0">
                <a:solidFill>
                  <a:srgbClr val="0000FF"/>
                </a:solidFill>
              </a:rPr>
              <a:t>=&amp;a;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bp</a:t>
            </a:r>
            <a:r>
              <a:rPr lang="en-US" altLang="ko-KR" b="1" dirty="0" smtClean="0">
                <a:solidFill>
                  <a:srgbClr val="0000FF"/>
                </a:solidFill>
              </a:rPr>
              <a:t>=&amp;b;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cp=&amp;c;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b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c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*ap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*bp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*cp</a:t>
            </a:r>
            <a:r>
              <a:rPr lang="en-US" altLang="ko-KR" dirty="0" smtClean="0"/>
              <a:t>);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&amp;a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&amp;b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&amp;c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ap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bp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cp</a:t>
            </a:r>
            <a:r>
              <a:rPr lang="en-US" altLang="ko-KR" dirty="0" smtClean="0"/>
              <a:t>);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&amp;ap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&amp;bp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&amp;cp</a:t>
            </a:r>
            <a:r>
              <a:rPr lang="en-US" altLang="ko-KR" dirty="0" smtClean="0"/>
              <a:t>);</a:t>
            </a:r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28992" y="3473970"/>
            <a:ext cx="5286412" cy="8122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0F0175"/>
                </a:solidFill>
              </a:rPr>
              <a:t>‘</a:t>
            </a:r>
            <a:r>
              <a:rPr lang="ko-KR" altLang="en-US" sz="2400" b="1" dirty="0" smtClean="0">
                <a:solidFill>
                  <a:srgbClr val="0F0175"/>
                </a:solidFill>
              </a:rPr>
              <a:t>포인터 변수가 많아지면</a:t>
            </a:r>
            <a:endParaRPr lang="en-US" altLang="ko-KR" sz="2400" b="1" dirty="0" smtClean="0">
              <a:solidFill>
                <a:srgbClr val="0F0175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rgbClr val="0F0175"/>
                </a:solidFill>
              </a:rPr>
              <a:t>관리가 어려워 질 수 있다</a:t>
            </a:r>
            <a:r>
              <a:rPr lang="en-US" altLang="ko-KR" sz="2400" b="1" dirty="0" smtClean="0">
                <a:solidFill>
                  <a:srgbClr val="0F0175"/>
                </a:solidFill>
              </a:rPr>
              <a:t>.’</a:t>
            </a:r>
            <a:endParaRPr lang="ko-KR" altLang="en-US" sz="2400" b="1" dirty="0">
              <a:solidFill>
                <a:srgbClr val="0F0175"/>
              </a:solidFill>
            </a:endParaRPr>
          </a:p>
        </p:txBody>
      </p:sp>
      <p:cxnSp>
        <p:nvCxnSpPr>
          <p:cNvPr id="9" name="직선 화살표 연결선 8"/>
          <p:cNvCxnSpPr>
            <a:stCxn id="4" idx="1"/>
          </p:cNvCxnSpPr>
          <p:nvPr/>
        </p:nvCxnSpPr>
        <p:spPr>
          <a:xfrm rot="10800000">
            <a:off x="1643042" y="3857629"/>
            <a:ext cx="1785950" cy="22485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포인터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(4/8)---[4-20.c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679" y="1142984"/>
            <a:ext cx="8711039" cy="563231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a=10, b=20, c=30;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ap</a:t>
            </a:r>
            <a:r>
              <a:rPr lang="en-US" altLang="ko-KR" b="1" dirty="0" smtClean="0">
                <a:solidFill>
                  <a:srgbClr val="0000FF"/>
                </a:solidFill>
              </a:rPr>
              <a:t>[3]</a:t>
            </a:r>
            <a:r>
              <a:rPr lang="en-US" altLang="ko-KR" dirty="0" smtClean="0"/>
              <a:t>={NULL, NULL, NULL};	//</a:t>
            </a:r>
            <a:r>
              <a:rPr lang="ko-KR" altLang="en-US" dirty="0" smtClean="0"/>
              <a:t>포인터 배열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ap</a:t>
            </a:r>
            <a:r>
              <a:rPr lang="en-US" altLang="ko-KR" b="1" dirty="0" smtClean="0">
                <a:solidFill>
                  <a:srgbClr val="0000FF"/>
                </a:solidFill>
              </a:rPr>
              <a:t>[0]=&amp;a;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ap</a:t>
            </a:r>
            <a:r>
              <a:rPr lang="en-US" altLang="ko-KR" b="1" dirty="0" smtClean="0">
                <a:solidFill>
                  <a:srgbClr val="0000FF"/>
                </a:solidFill>
              </a:rPr>
              <a:t>[1]=&amp;b;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ap</a:t>
            </a:r>
            <a:r>
              <a:rPr lang="en-US" altLang="ko-KR" b="1" dirty="0" smtClean="0">
                <a:solidFill>
                  <a:srgbClr val="0000FF"/>
                </a:solidFill>
              </a:rPr>
              <a:t>[2]=&amp;c;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&amp;a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&amp;b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&amp;c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  </a:t>
            </a:r>
            <a:r>
              <a:rPr lang="en-US" altLang="ko-KR" b="1" dirty="0" smtClean="0">
                <a:solidFill>
                  <a:srgbClr val="00B050"/>
                </a:solidFill>
              </a:rPr>
              <a:t>ap[0]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B050"/>
                </a:solidFill>
              </a:rPr>
              <a:t>ap[1]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B050"/>
                </a:solidFill>
              </a:rPr>
              <a:t>ap[2]</a:t>
            </a:r>
            <a:r>
              <a:rPr lang="en-US" altLang="ko-KR" dirty="0" smtClean="0"/>
              <a:t>);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B050"/>
                </a:solidFill>
              </a:rPr>
              <a:t>*(ap+0)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B050"/>
                </a:solidFill>
              </a:rPr>
              <a:t>*(ap+1)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B050"/>
                </a:solidFill>
              </a:rPr>
              <a:t>*(ap+2)</a:t>
            </a:r>
            <a:r>
              <a:rPr lang="en-US" altLang="ko-KR" dirty="0" smtClean="0"/>
              <a:t>);  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*&amp;a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*&amp;b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*&amp;c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ap[0]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ap[1]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ap[2]</a:t>
            </a:r>
            <a:r>
              <a:rPr lang="en-US" altLang="ko-KR" dirty="0" smtClean="0"/>
              <a:t> );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*(ap+0)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*(ap+1)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smtClean="0">
                <a:solidFill>
                  <a:srgbClr val="00B050"/>
                </a:solidFill>
              </a:rPr>
              <a:t>*(ap+2)</a:t>
            </a:r>
            <a:r>
              <a:rPr lang="en-US" altLang="ko-KR" dirty="0" smtClean="0"/>
              <a:t> );	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26156" y="2786058"/>
            <a:ext cx="5572164" cy="8122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0F0175"/>
                </a:solidFill>
              </a:rPr>
              <a:t>‘</a:t>
            </a:r>
            <a:r>
              <a:rPr lang="ko-KR" altLang="en-US" sz="2400" b="1" dirty="0" smtClean="0">
                <a:solidFill>
                  <a:srgbClr val="0F0175"/>
                </a:solidFill>
              </a:rPr>
              <a:t>포인터 배열</a:t>
            </a:r>
            <a:r>
              <a:rPr lang="en-US" altLang="ko-KR" sz="2400" b="1" dirty="0" smtClean="0">
                <a:solidFill>
                  <a:srgbClr val="0F0175"/>
                </a:solidFill>
              </a:rPr>
              <a:t>’</a:t>
            </a:r>
            <a:r>
              <a:rPr lang="ko-KR" altLang="en-US" sz="2400" b="1" dirty="0" smtClean="0">
                <a:solidFill>
                  <a:srgbClr val="0F0175"/>
                </a:solidFill>
              </a:rPr>
              <a:t>의 요소로 </a:t>
            </a:r>
            <a:endParaRPr lang="en-US" altLang="ko-KR" sz="2400" b="1" dirty="0" smtClean="0">
              <a:solidFill>
                <a:srgbClr val="0F0175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rgbClr val="0F0175"/>
                </a:solidFill>
              </a:rPr>
              <a:t>주소를 체계적으로 관리를 할 수 있다</a:t>
            </a:r>
            <a:r>
              <a:rPr lang="en-US" altLang="ko-KR" sz="2400" b="1" dirty="0" smtClean="0">
                <a:solidFill>
                  <a:srgbClr val="0F0175"/>
                </a:solidFill>
              </a:rPr>
              <a:t>.’</a:t>
            </a:r>
            <a:endParaRPr lang="ko-KR" altLang="en-US" sz="2400" b="1" dirty="0">
              <a:solidFill>
                <a:srgbClr val="0F0175"/>
              </a:solidFill>
            </a:endParaRPr>
          </a:p>
        </p:txBody>
      </p:sp>
      <p:cxnSp>
        <p:nvCxnSpPr>
          <p:cNvPr id="7" name="직선 화살표 연결선 6"/>
          <p:cNvCxnSpPr>
            <a:stCxn id="4" idx="1"/>
          </p:cNvCxnSpPr>
          <p:nvPr/>
        </p:nvCxnSpPr>
        <p:spPr>
          <a:xfrm rot="10800000" flipV="1">
            <a:off x="1928794" y="3192200"/>
            <a:ext cx="1297362" cy="22485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999748" y="4914208"/>
            <a:ext cx="2836518" cy="53605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ap[i] == *(</a:t>
            </a:r>
            <a:r>
              <a:rPr lang="en-US" altLang="ko-KR" sz="2400" b="1" dirty="0" err="1" smtClean="0">
                <a:solidFill>
                  <a:srgbClr val="00B050"/>
                </a:solidFill>
              </a:rPr>
              <a:t>ap+i</a:t>
            </a:r>
            <a:r>
              <a:rPr lang="en-US" altLang="ko-KR" sz="2400" b="1" dirty="0" smtClean="0">
                <a:solidFill>
                  <a:srgbClr val="00B050"/>
                </a:solidFill>
              </a:rPr>
              <a:t>)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0" name="Shape 9"/>
          <p:cNvCxnSpPr>
            <a:stCxn id="8" idx="0"/>
          </p:cNvCxnSpPr>
          <p:nvPr/>
        </p:nvCxnSpPr>
        <p:spPr>
          <a:xfrm rot="16200000" flipV="1">
            <a:off x="6395408" y="3891608"/>
            <a:ext cx="556514" cy="1488685"/>
          </a:xfrm>
          <a:prstGeom prst="bentConnector2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hape 11"/>
          <p:cNvCxnSpPr>
            <a:stCxn id="8" idx="2"/>
          </p:cNvCxnSpPr>
          <p:nvPr/>
        </p:nvCxnSpPr>
        <p:spPr>
          <a:xfrm rot="5400000">
            <a:off x="6755604" y="5266927"/>
            <a:ext cx="479064" cy="845743"/>
          </a:xfrm>
          <a:prstGeom prst="bentConnector2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포인터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(5/8)---[4-20.c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714620"/>
            <a:ext cx="914400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7" name="직사각형 176"/>
          <p:cNvSpPr/>
          <p:nvPr/>
        </p:nvSpPr>
        <p:spPr>
          <a:xfrm>
            <a:off x="3071802" y="1214423"/>
            <a:ext cx="3109934" cy="1323439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int a=10, b=20, c=30;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int* ap[3]</a:t>
            </a:r>
            <a:r>
              <a:rPr lang="en-US" altLang="ko-KR" sz="1600" dirty="0" smtClean="0"/>
              <a:t>={NULL, NULL, NULL};</a:t>
            </a:r>
            <a:endParaRPr lang="ko-KR" altLang="en-US" sz="1600" dirty="0" smtClean="0"/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ap[0]=&amp;a;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   ap[1]=&amp;b;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   ap[2]=&amp;c;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포인터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(6/8)---[4-20.c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1192188" y="1311260"/>
            <a:ext cx="3022622" cy="5059398"/>
            <a:chOff x="5500694" y="1311260"/>
            <a:chExt cx="3022622" cy="5059398"/>
          </a:xfrm>
        </p:grpSpPr>
        <p:grpSp>
          <p:nvGrpSpPr>
            <p:cNvPr id="63" name="그룹 62"/>
            <p:cNvGrpSpPr/>
            <p:nvPr/>
          </p:nvGrpSpPr>
          <p:grpSpPr>
            <a:xfrm>
              <a:off x="5500694" y="1948890"/>
              <a:ext cx="3004487" cy="4421768"/>
              <a:chOff x="3057514" y="1662247"/>
              <a:chExt cx="3004487" cy="4421768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3928234" y="5525215"/>
                <a:ext cx="1441450" cy="558800"/>
                <a:chOff x="2971789" y="1438258"/>
                <a:chExt cx="1441450" cy="558800"/>
              </a:xfrm>
            </p:grpSpPr>
            <p:sp>
              <p:nvSpPr>
                <p:cNvPr id="20" name="Rectangle 8"/>
                <p:cNvSpPr>
                  <a:spLocks noChangeArrowheads="1"/>
                </p:cNvSpPr>
                <p:nvPr/>
              </p:nvSpPr>
              <p:spPr bwMode="auto">
                <a:xfrm>
                  <a:off x="2971789" y="14382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21" name="Rectangle 9"/>
                <p:cNvSpPr>
                  <a:spLocks noChangeArrowheads="1"/>
                </p:cNvSpPr>
                <p:nvPr/>
              </p:nvSpPr>
              <p:spPr bwMode="auto">
                <a:xfrm>
                  <a:off x="2971789" y="1576371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2971789" y="17176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23" name="Rectangle 11"/>
                <p:cNvSpPr>
                  <a:spLocks noChangeArrowheads="1"/>
                </p:cNvSpPr>
                <p:nvPr/>
              </p:nvSpPr>
              <p:spPr bwMode="auto">
                <a:xfrm>
                  <a:off x="2971789" y="1854183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24" name="Rectangle 12"/>
                <p:cNvSpPr>
                  <a:spLocks noChangeArrowheads="1"/>
                </p:cNvSpPr>
                <p:nvPr/>
              </p:nvSpPr>
              <p:spPr bwMode="auto">
                <a:xfrm>
                  <a:off x="3054339" y="1501758"/>
                  <a:ext cx="1295400" cy="43180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800" b="1" dirty="0" smtClean="0">
                      <a:solidFill>
                        <a:schemeClr val="bg1"/>
                      </a:solidFill>
                    </a:rPr>
                    <a:t>10</a:t>
                  </a:r>
                  <a:endParaRPr lang="en-US" altLang="ko-KR" sz="1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" name="Text Box 53"/>
              <p:cNvSpPr txBox="1">
                <a:spLocks noChangeArrowheads="1"/>
              </p:cNvSpPr>
              <p:nvPr/>
            </p:nvSpPr>
            <p:spPr bwMode="auto">
              <a:xfrm>
                <a:off x="3537551" y="5357826"/>
                <a:ext cx="53438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&amp;a</a:t>
                </a:r>
                <a:endParaRPr lang="en-US" altLang="ko-KR" sz="1400" b="1" dirty="0">
                  <a:latin typeface="+mj-lt"/>
                </a:endParaRP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3930309" y="1836730"/>
                <a:ext cx="2131692" cy="558800"/>
                <a:chOff x="2971789" y="1438258"/>
                <a:chExt cx="2131692" cy="558800"/>
              </a:xfrm>
            </p:grpSpPr>
            <p:sp>
              <p:nvSpPr>
                <p:cNvPr id="1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349749" y="1511283"/>
                  <a:ext cx="753732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800" b="1" dirty="0" smtClean="0"/>
                    <a:t>ap[0]</a:t>
                  </a:r>
                  <a:endParaRPr lang="en-US" altLang="ko-KR" sz="1800" b="1" dirty="0"/>
                </a:p>
              </p:txBody>
            </p:sp>
            <p:sp>
              <p:nvSpPr>
                <p:cNvPr id="15" name="Rectangle 8"/>
                <p:cNvSpPr>
                  <a:spLocks noChangeArrowheads="1"/>
                </p:cNvSpPr>
                <p:nvPr/>
              </p:nvSpPr>
              <p:spPr bwMode="auto">
                <a:xfrm>
                  <a:off x="2971789" y="14382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16" name="Rectangle 9"/>
                <p:cNvSpPr>
                  <a:spLocks noChangeArrowheads="1"/>
                </p:cNvSpPr>
                <p:nvPr/>
              </p:nvSpPr>
              <p:spPr bwMode="auto">
                <a:xfrm>
                  <a:off x="2971789" y="1576371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17" name="Rectangle 10"/>
                <p:cNvSpPr>
                  <a:spLocks noChangeArrowheads="1"/>
                </p:cNvSpPr>
                <p:nvPr/>
              </p:nvSpPr>
              <p:spPr bwMode="auto">
                <a:xfrm>
                  <a:off x="2971789" y="17176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18" name="Rectangle 11"/>
                <p:cNvSpPr>
                  <a:spLocks noChangeArrowheads="1"/>
                </p:cNvSpPr>
                <p:nvPr/>
              </p:nvSpPr>
              <p:spPr bwMode="auto">
                <a:xfrm>
                  <a:off x="2971789" y="1854183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19" name="Rectangle 12"/>
                <p:cNvSpPr>
                  <a:spLocks noChangeArrowheads="1"/>
                </p:cNvSpPr>
                <p:nvPr/>
              </p:nvSpPr>
              <p:spPr bwMode="auto">
                <a:xfrm>
                  <a:off x="3054339" y="1501758"/>
                  <a:ext cx="1295400" cy="43180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b="1" dirty="0" smtClean="0">
                      <a:solidFill>
                        <a:srgbClr val="FFC000"/>
                      </a:solidFill>
                    </a:rPr>
                    <a:t>&amp;a</a:t>
                  </a:r>
                  <a:endParaRPr lang="en-US" altLang="ko-KR" b="1" dirty="0">
                    <a:solidFill>
                      <a:srgbClr val="FFC000"/>
                    </a:solidFill>
                  </a:endParaRPr>
                </a:p>
              </p:txBody>
            </p:sp>
          </p:grpSp>
          <p:sp>
            <p:nvSpPr>
              <p:cNvPr id="9" name="Text Box 53"/>
              <p:cNvSpPr txBox="1">
                <a:spLocks noChangeArrowheads="1"/>
              </p:cNvSpPr>
              <p:nvPr/>
            </p:nvSpPr>
            <p:spPr bwMode="auto">
              <a:xfrm>
                <a:off x="3057514" y="1662247"/>
                <a:ext cx="71374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&amp;ap[0]</a:t>
                </a:r>
                <a:endParaRPr lang="en-US" altLang="ko-KR" sz="1400" b="1" dirty="0">
                  <a:latin typeface="+mj-lt"/>
                </a:endParaRP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5318894" y="5604587"/>
                <a:ext cx="31451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/>
                  <a:t>a</a:t>
                </a:r>
                <a:endParaRPr lang="en-US" altLang="ko-KR" sz="1800" b="1" dirty="0"/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3733310" y="1838626"/>
                <a:ext cx="200360" cy="9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그룹 24"/>
              <p:cNvGrpSpPr/>
              <p:nvPr/>
            </p:nvGrpSpPr>
            <p:grpSpPr>
              <a:xfrm>
                <a:off x="3928234" y="4870464"/>
                <a:ext cx="1441450" cy="558800"/>
                <a:chOff x="2971789" y="1438258"/>
                <a:chExt cx="1441450" cy="558800"/>
              </a:xfrm>
            </p:grpSpPr>
            <p:sp>
              <p:nvSpPr>
                <p:cNvPr id="26" name="Rectangle 8"/>
                <p:cNvSpPr>
                  <a:spLocks noChangeArrowheads="1"/>
                </p:cNvSpPr>
                <p:nvPr/>
              </p:nvSpPr>
              <p:spPr bwMode="auto">
                <a:xfrm>
                  <a:off x="2971789" y="14382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2971789" y="1576371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28" name="Rectangle 10"/>
                <p:cNvSpPr>
                  <a:spLocks noChangeArrowheads="1"/>
                </p:cNvSpPr>
                <p:nvPr/>
              </p:nvSpPr>
              <p:spPr bwMode="auto">
                <a:xfrm>
                  <a:off x="2971789" y="17176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29" name="Rectangle 11"/>
                <p:cNvSpPr>
                  <a:spLocks noChangeArrowheads="1"/>
                </p:cNvSpPr>
                <p:nvPr/>
              </p:nvSpPr>
              <p:spPr bwMode="auto">
                <a:xfrm>
                  <a:off x="2971789" y="1854183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30" name="Rectangle 12"/>
                <p:cNvSpPr>
                  <a:spLocks noChangeArrowheads="1"/>
                </p:cNvSpPr>
                <p:nvPr/>
              </p:nvSpPr>
              <p:spPr bwMode="auto">
                <a:xfrm>
                  <a:off x="3054339" y="1501758"/>
                  <a:ext cx="1295400" cy="43180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800" b="1" dirty="0" smtClean="0">
                      <a:solidFill>
                        <a:schemeClr val="bg1"/>
                      </a:solidFill>
                    </a:rPr>
                    <a:t>20</a:t>
                  </a:r>
                  <a:endParaRPr lang="en-US" altLang="ko-KR" sz="1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" name="Text Box 53"/>
              <p:cNvSpPr txBox="1">
                <a:spLocks noChangeArrowheads="1"/>
              </p:cNvSpPr>
              <p:nvPr/>
            </p:nvSpPr>
            <p:spPr bwMode="auto">
              <a:xfrm>
                <a:off x="3537551" y="4703075"/>
                <a:ext cx="53438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&amp;b</a:t>
                </a:r>
                <a:endParaRPr lang="en-US" altLang="ko-KR" sz="1400" b="1" dirty="0">
                  <a:latin typeface="+mj-lt"/>
                </a:endParaRPr>
              </a:p>
            </p:txBody>
          </p:sp>
          <p:sp>
            <p:nvSpPr>
              <p:cNvPr id="32" name="Text Box 7"/>
              <p:cNvSpPr txBox="1">
                <a:spLocks noChangeArrowheads="1"/>
              </p:cNvSpPr>
              <p:nvPr/>
            </p:nvSpPr>
            <p:spPr bwMode="auto">
              <a:xfrm>
                <a:off x="5318894" y="4949836"/>
                <a:ext cx="32893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/>
                  <a:t>b</a:t>
                </a:r>
                <a:endParaRPr lang="en-US" altLang="ko-KR" sz="1800" b="1" dirty="0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3929213" y="4208472"/>
                <a:ext cx="1441450" cy="558800"/>
                <a:chOff x="2971789" y="1438258"/>
                <a:chExt cx="1441450" cy="558800"/>
              </a:xfrm>
            </p:grpSpPr>
            <p:sp>
              <p:nvSpPr>
                <p:cNvPr id="34" name="Rectangle 8"/>
                <p:cNvSpPr>
                  <a:spLocks noChangeArrowheads="1"/>
                </p:cNvSpPr>
                <p:nvPr/>
              </p:nvSpPr>
              <p:spPr bwMode="auto">
                <a:xfrm>
                  <a:off x="2971789" y="14382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35" name="Rectangle 9"/>
                <p:cNvSpPr>
                  <a:spLocks noChangeArrowheads="1"/>
                </p:cNvSpPr>
                <p:nvPr/>
              </p:nvSpPr>
              <p:spPr bwMode="auto">
                <a:xfrm>
                  <a:off x="2971789" y="1576371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36" name="Rectangle 10"/>
                <p:cNvSpPr>
                  <a:spLocks noChangeArrowheads="1"/>
                </p:cNvSpPr>
                <p:nvPr/>
              </p:nvSpPr>
              <p:spPr bwMode="auto">
                <a:xfrm>
                  <a:off x="2971789" y="17176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37" name="Rectangle 11"/>
                <p:cNvSpPr>
                  <a:spLocks noChangeArrowheads="1"/>
                </p:cNvSpPr>
                <p:nvPr/>
              </p:nvSpPr>
              <p:spPr bwMode="auto">
                <a:xfrm>
                  <a:off x="2971789" y="1854183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38" name="Rectangle 12"/>
                <p:cNvSpPr>
                  <a:spLocks noChangeArrowheads="1"/>
                </p:cNvSpPr>
                <p:nvPr/>
              </p:nvSpPr>
              <p:spPr bwMode="auto">
                <a:xfrm>
                  <a:off x="3054339" y="1501758"/>
                  <a:ext cx="1295400" cy="43180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800" b="1" dirty="0" smtClean="0">
                      <a:solidFill>
                        <a:schemeClr val="bg1"/>
                      </a:solidFill>
                    </a:rPr>
                    <a:t>30</a:t>
                  </a:r>
                  <a:endParaRPr lang="en-US" altLang="ko-KR" sz="1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9" name="Text Box 53"/>
              <p:cNvSpPr txBox="1">
                <a:spLocks noChangeArrowheads="1"/>
              </p:cNvSpPr>
              <p:nvPr/>
            </p:nvSpPr>
            <p:spPr bwMode="auto">
              <a:xfrm>
                <a:off x="3538530" y="4041083"/>
                <a:ext cx="53438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&amp;c</a:t>
                </a:r>
                <a:endParaRPr lang="en-US" altLang="ko-KR" sz="1400" b="1" dirty="0">
                  <a:latin typeface="+mj-lt"/>
                </a:endParaRPr>
              </a:p>
            </p:txBody>
          </p:sp>
          <p:sp>
            <p:nvSpPr>
              <p:cNvPr id="40" name="Text Box 7"/>
              <p:cNvSpPr txBox="1">
                <a:spLocks noChangeArrowheads="1"/>
              </p:cNvSpPr>
              <p:nvPr/>
            </p:nvSpPr>
            <p:spPr bwMode="auto">
              <a:xfrm>
                <a:off x="5319873" y="4287844"/>
                <a:ext cx="2968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/>
                  <a:t>c</a:t>
                </a:r>
                <a:endParaRPr lang="en-US" altLang="ko-KR" sz="1800" b="1" dirty="0"/>
              </a:p>
            </p:txBody>
          </p:sp>
          <p:grpSp>
            <p:nvGrpSpPr>
              <p:cNvPr id="41" name="그룹 40"/>
              <p:cNvGrpSpPr/>
              <p:nvPr/>
            </p:nvGrpSpPr>
            <p:grpSpPr>
              <a:xfrm>
                <a:off x="3930309" y="2408234"/>
                <a:ext cx="2131692" cy="558800"/>
                <a:chOff x="2971789" y="1438258"/>
                <a:chExt cx="2131692" cy="558800"/>
              </a:xfrm>
            </p:grpSpPr>
            <p:sp>
              <p:nvSpPr>
                <p:cNvPr id="4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349749" y="1511283"/>
                  <a:ext cx="753732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800" b="1" dirty="0" smtClean="0"/>
                    <a:t>ap[1]</a:t>
                  </a:r>
                  <a:endParaRPr lang="en-US" altLang="ko-KR" sz="1800" b="1" dirty="0"/>
                </a:p>
              </p:txBody>
            </p:sp>
            <p:sp>
              <p:nvSpPr>
                <p:cNvPr id="43" name="Rectangle 8"/>
                <p:cNvSpPr>
                  <a:spLocks noChangeArrowheads="1"/>
                </p:cNvSpPr>
                <p:nvPr/>
              </p:nvSpPr>
              <p:spPr bwMode="auto">
                <a:xfrm>
                  <a:off x="2971789" y="14382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44" name="Rectangle 9"/>
                <p:cNvSpPr>
                  <a:spLocks noChangeArrowheads="1"/>
                </p:cNvSpPr>
                <p:nvPr/>
              </p:nvSpPr>
              <p:spPr bwMode="auto">
                <a:xfrm>
                  <a:off x="2971789" y="1576371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45" name="Rectangle 10"/>
                <p:cNvSpPr>
                  <a:spLocks noChangeArrowheads="1"/>
                </p:cNvSpPr>
                <p:nvPr/>
              </p:nvSpPr>
              <p:spPr bwMode="auto">
                <a:xfrm>
                  <a:off x="2971789" y="17176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46" name="Rectangle 11"/>
                <p:cNvSpPr>
                  <a:spLocks noChangeArrowheads="1"/>
                </p:cNvSpPr>
                <p:nvPr/>
              </p:nvSpPr>
              <p:spPr bwMode="auto">
                <a:xfrm>
                  <a:off x="2971789" y="1854183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47" name="Rectangle 12"/>
                <p:cNvSpPr>
                  <a:spLocks noChangeArrowheads="1"/>
                </p:cNvSpPr>
                <p:nvPr/>
              </p:nvSpPr>
              <p:spPr bwMode="auto">
                <a:xfrm>
                  <a:off x="3054339" y="1501758"/>
                  <a:ext cx="1295400" cy="43180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b="1" dirty="0" smtClean="0">
                      <a:solidFill>
                        <a:srgbClr val="FFC000"/>
                      </a:solidFill>
                    </a:rPr>
                    <a:t>&amp;b</a:t>
                  </a:r>
                  <a:endParaRPr lang="en-US" altLang="ko-KR" b="1" dirty="0">
                    <a:solidFill>
                      <a:srgbClr val="FFC000"/>
                    </a:solidFill>
                  </a:endParaRPr>
                </a:p>
              </p:txBody>
            </p:sp>
          </p:grpSp>
          <p:sp>
            <p:nvSpPr>
              <p:cNvPr id="48" name="Text Box 53"/>
              <p:cNvSpPr txBox="1">
                <a:spLocks noChangeArrowheads="1"/>
              </p:cNvSpPr>
              <p:nvPr/>
            </p:nvSpPr>
            <p:spPr bwMode="auto">
              <a:xfrm>
                <a:off x="3057514" y="2233751"/>
                <a:ext cx="71374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&amp;ap[1]</a:t>
                </a:r>
                <a:endParaRPr lang="en-US" altLang="ko-KR" sz="1400" b="1" dirty="0">
                  <a:latin typeface="+mj-lt"/>
                </a:endParaRPr>
              </a:p>
            </p:txBody>
          </p:sp>
          <p:cxnSp>
            <p:nvCxnSpPr>
              <p:cNvPr id="49" name="직선 연결선 48"/>
              <p:cNvCxnSpPr/>
              <p:nvPr/>
            </p:nvCxnSpPr>
            <p:spPr>
              <a:xfrm>
                <a:off x="3733310" y="2410130"/>
                <a:ext cx="200360" cy="9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그룹 49"/>
              <p:cNvGrpSpPr/>
              <p:nvPr/>
            </p:nvGrpSpPr>
            <p:grpSpPr>
              <a:xfrm>
                <a:off x="3930309" y="2979738"/>
                <a:ext cx="2131692" cy="558800"/>
                <a:chOff x="2971789" y="1438258"/>
                <a:chExt cx="2131692" cy="558800"/>
              </a:xfrm>
            </p:grpSpPr>
            <p:sp>
              <p:nvSpPr>
                <p:cNvPr id="5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349749" y="1511283"/>
                  <a:ext cx="753732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800" b="1" dirty="0" smtClean="0"/>
                    <a:t>ap[2]</a:t>
                  </a:r>
                  <a:endParaRPr lang="en-US" altLang="ko-KR" sz="1800" b="1" dirty="0"/>
                </a:p>
              </p:txBody>
            </p:sp>
            <p:sp>
              <p:nvSpPr>
                <p:cNvPr id="52" name="Rectangle 8"/>
                <p:cNvSpPr>
                  <a:spLocks noChangeArrowheads="1"/>
                </p:cNvSpPr>
                <p:nvPr/>
              </p:nvSpPr>
              <p:spPr bwMode="auto">
                <a:xfrm>
                  <a:off x="2971789" y="14382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53" name="Rectangle 9"/>
                <p:cNvSpPr>
                  <a:spLocks noChangeArrowheads="1"/>
                </p:cNvSpPr>
                <p:nvPr/>
              </p:nvSpPr>
              <p:spPr bwMode="auto">
                <a:xfrm>
                  <a:off x="2971789" y="1576371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54" name="Rectangle 10"/>
                <p:cNvSpPr>
                  <a:spLocks noChangeArrowheads="1"/>
                </p:cNvSpPr>
                <p:nvPr/>
              </p:nvSpPr>
              <p:spPr bwMode="auto">
                <a:xfrm>
                  <a:off x="2971789" y="1717658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55" name="Rectangle 11"/>
                <p:cNvSpPr>
                  <a:spLocks noChangeArrowheads="1"/>
                </p:cNvSpPr>
                <p:nvPr/>
              </p:nvSpPr>
              <p:spPr bwMode="auto">
                <a:xfrm>
                  <a:off x="2971789" y="1854183"/>
                  <a:ext cx="1441450" cy="142875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ko-KR" sz="1800"/>
                </a:p>
              </p:txBody>
            </p:sp>
            <p:sp>
              <p:nvSpPr>
                <p:cNvPr id="56" name="Rectangle 12"/>
                <p:cNvSpPr>
                  <a:spLocks noChangeArrowheads="1"/>
                </p:cNvSpPr>
                <p:nvPr/>
              </p:nvSpPr>
              <p:spPr bwMode="auto">
                <a:xfrm>
                  <a:off x="3054339" y="1501758"/>
                  <a:ext cx="1295400" cy="43180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b="1" dirty="0" smtClean="0">
                      <a:solidFill>
                        <a:srgbClr val="FFC000"/>
                      </a:solidFill>
                    </a:rPr>
                    <a:t>&amp;c</a:t>
                  </a:r>
                  <a:endParaRPr lang="en-US" altLang="ko-KR" b="1" dirty="0">
                    <a:solidFill>
                      <a:srgbClr val="FFC000"/>
                    </a:solidFill>
                  </a:endParaRPr>
                </a:p>
              </p:txBody>
            </p:sp>
          </p:grpSp>
          <p:sp>
            <p:nvSpPr>
              <p:cNvPr id="57" name="Text Box 53"/>
              <p:cNvSpPr txBox="1">
                <a:spLocks noChangeArrowheads="1"/>
              </p:cNvSpPr>
              <p:nvPr/>
            </p:nvSpPr>
            <p:spPr bwMode="auto">
              <a:xfrm>
                <a:off x="3057514" y="2805255"/>
                <a:ext cx="71374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smtClean="0">
                    <a:latin typeface="+mj-lt"/>
                  </a:rPr>
                  <a:t>&amp;ap[2]</a:t>
                </a:r>
                <a:endParaRPr lang="en-US" altLang="ko-KR" sz="1400" b="1" dirty="0">
                  <a:latin typeface="+mj-lt"/>
                </a:endParaRPr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3733310" y="2981634"/>
                <a:ext cx="200360" cy="9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headEnd type="arrow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5" idx="3"/>
                <a:endCxn id="34" idx="3"/>
              </p:cNvCxnSpPr>
              <p:nvPr/>
            </p:nvCxnSpPr>
            <p:spPr>
              <a:xfrm flipH="1">
                <a:off x="5370663" y="3467101"/>
                <a:ext cx="1096" cy="81280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flipH="1">
                <a:off x="3932868" y="3448050"/>
                <a:ext cx="1096" cy="81280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hape 64"/>
            <p:cNvCxnSpPr/>
            <p:nvPr/>
          </p:nvCxnSpPr>
          <p:spPr>
            <a:xfrm rot="5400000">
              <a:off x="4706500" y="3703991"/>
              <a:ext cx="3368599" cy="820135"/>
            </a:xfrm>
            <a:prstGeom prst="bentConnector4">
              <a:avLst>
                <a:gd name="adj1" fmla="val 590"/>
                <a:gd name="adj2" fmla="val 279629"/>
              </a:avLst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hape 68"/>
            <p:cNvCxnSpPr/>
            <p:nvPr/>
          </p:nvCxnSpPr>
          <p:spPr>
            <a:xfrm rot="5400000">
              <a:off x="5283908" y="3626649"/>
              <a:ext cx="2213782" cy="820135"/>
            </a:xfrm>
            <a:prstGeom prst="bentConnector4">
              <a:avLst>
                <a:gd name="adj1" fmla="val 630"/>
                <a:gd name="adj2" fmla="val 209945"/>
              </a:avLst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hape 72"/>
            <p:cNvCxnSpPr/>
            <p:nvPr/>
          </p:nvCxnSpPr>
          <p:spPr>
            <a:xfrm rot="5400000">
              <a:off x="5936864" y="3617613"/>
              <a:ext cx="908848" cy="819156"/>
            </a:xfrm>
            <a:prstGeom prst="bentConnector4">
              <a:avLst>
                <a:gd name="adj1" fmla="val -387"/>
                <a:gd name="adj2" fmla="val 127907"/>
              </a:avLst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5665796" y="1311260"/>
              <a:ext cx="2857520" cy="428628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보다 정확한 구조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5291142" y="3488283"/>
            <a:ext cx="3286148" cy="1323439"/>
          </a:xfrm>
          <a:prstGeom prst="rect">
            <a:avLst/>
          </a:prstGeom>
          <a:solidFill>
            <a:schemeClr val="accent6">
              <a:lumMod val="75000"/>
              <a:alpha val="29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int a=10, b=20, c=30;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int* ap[3]</a:t>
            </a:r>
            <a:r>
              <a:rPr lang="en-US" altLang="ko-KR" sz="1600" dirty="0" smtClean="0"/>
              <a:t>={NULL, NULL, NULL};</a:t>
            </a:r>
            <a:endParaRPr lang="ko-KR" altLang="en-US" sz="1600" dirty="0" smtClean="0"/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ap[0]=&amp;a;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   ap[1]=&amp;b;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   ap[2]=&amp;c;</a:t>
            </a:r>
          </a:p>
        </p:txBody>
      </p:sp>
      <p:sp>
        <p:nvSpPr>
          <p:cNvPr id="79" name="오른쪽 화살표 78"/>
          <p:cNvSpPr/>
          <p:nvPr/>
        </p:nvSpPr>
        <p:spPr>
          <a:xfrm>
            <a:off x="4429124" y="4000504"/>
            <a:ext cx="571504" cy="4286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err="1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포인터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(7/8)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‘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포인터 배열</a:t>
            </a: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’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과 </a:t>
            </a: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‘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배열 포인터</a:t>
            </a: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’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의 차이</a:t>
            </a:r>
            <a:endParaRPr lang="en-US" altLang="ko-KR" sz="2400" b="1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</a:rPr>
              <a:t>배열 포인터 변수</a:t>
            </a:r>
            <a:endParaRPr lang="en-US" altLang="ko-KR" sz="2400" b="1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2000" dirty="0" smtClean="0"/>
              <a:t>3</a:t>
            </a:r>
            <a:r>
              <a:rPr lang="ko-KR" altLang="en-US" sz="2000" dirty="0" smtClean="0"/>
              <a:t>열 가진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차원 배열의 시작 주소를 저장</a:t>
            </a:r>
            <a:endParaRPr lang="en-US" altLang="ko-KR" sz="2000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ko-KR" sz="2400" dirty="0" smtClean="0"/>
              <a:t>                       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int </a:t>
            </a:r>
            <a:r>
              <a:rPr lang="en-US" altLang="ko-KR" sz="2400" b="1" dirty="0" smtClean="0">
                <a:solidFill>
                  <a:srgbClr val="00B050"/>
                </a:solidFill>
              </a:rPr>
              <a:t>(*p)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[3]=NULL;</a:t>
            </a:r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</a:rPr>
              <a:t>포인터 배열 변수</a:t>
            </a:r>
            <a:endParaRPr lang="en-US" altLang="ko-KR" sz="2400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괄호가 생략되어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주소를 저장할 수 있는 배열</a:t>
            </a:r>
            <a:endParaRPr lang="en-US" altLang="ko-KR" dirty="0" smtClean="0"/>
          </a:p>
          <a:p>
            <a:pPr lvl="2">
              <a:lnSpc>
                <a:spcPct val="150000"/>
              </a:lnSpc>
              <a:buNone/>
            </a:pPr>
            <a:r>
              <a:rPr lang="en-US" altLang="ko-KR" sz="2400" b="1" dirty="0" smtClean="0">
                <a:solidFill>
                  <a:srgbClr val="0000FF"/>
                </a:solidFill>
              </a:rPr>
              <a:t>                int* </a:t>
            </a:r>
            <a:r>
              <a:rPr lang="en-US" altLang="ko-KR" sz="2400" b="1" dirty="0" smtClean="0">
                <a:solidFill>
                  <a:srgbClr val="00B050"/>
                </a:solidFill>
              </a:rPr>
              <a:t>p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[3]={NULL, NULL, NULL};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포인터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(8/8)---[4-21.c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910" y="1805408"/>
            <a:ext cx="7786741" cy="40934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…</a:t>
            </a:r>
          </a:p>
          <a:p>
            <a:r>
              <a:rPr lang="en-US" altLang="ko-KR" sz="2000" b="1" dirty="0" smtClean="0"/>
              <a:t>  int a=10, b=20, c=30;</a:t>
            </a:r>
          </a:p>
          <a:p>
            <a:r>
              <a:rPr lang="en-US" altLang="ko-KR" sz="2000" b="1" dirty="0" smtClean="0">
                <a:solidFill>
                  <a:srgbClr val="00B050"/>
                </a:solidFill>
              </a:rPr>
              <a:t>  int* ap[3];		//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포인터 배열</a:t>
            </a:r>
          </a:p>
          <a:p>
            <a:r>
              <a:rPr lang="ko-KR" altLang="en-US" sz="2000" dirty="0" smtClean="0"/>
              <a:t>		</a:t>
            </a:r>
          </a:p>
          <a:p>
            <a:r>
              <a:rPr lang="en-US" altLang="ko-KR" sz="2000" dirty="0" smtClean="0"/>
              <a:t>  </a:t>
            </a:r>
            <a:r>
              <a:rPr lang="en-US" altLang="ko-KR" sz="2000" b="1" dirty="0" smtClean="0"/>
              <a:t>int array[2][3]={10,20,30,40,50,60};</a:t>
            </a:r>
          </a:p>
          <a:p>
            <a:r>
              <a:rPr lang="en-US" altLang="ko-KR" sz="2000" b="1" dirty="0" smtClean="0"/>
              <a:t>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int (*p)[3];</a:t>
            </a:r>
            <a:r>
              <a:rPr lang="en-US" altLang="ko-KR" sz="2000" b="1" dirty="0" smtClean="0"/>
              <a:t>		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배열 포인터</a:t>
            </a:r>
          </a:p>
          <a:p>
            <a:r>
              <a:rPr lang="ko-KR" altLang="en-US" sz="2000" dirty="0" smtClean="0"/>
              <a:t>		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ap[0]=&amp;a;</a:t>
            </a:r>
          </a:p>
          <a:p>
            <a:r>
              <a:rPr lang="en-US" altLang="ko-KR" sz="2000" b="1" dirty="0" smtClean="0">
                <a:solidFill>
                  <a:srgbClr val="00B050"/>
                </a:solidFill>
              </a:rPr>
              <a:t>  ap[1]=&amp;b;</a:t>
            </a:r>
          </a:p>
          <a:p>
            <a:r>
              <a:rPr lang="en-US" altLang="ko-KR" sz="2000" b="1" dirty="0" smtClean="0">
                <a:solidFill>
                  <a:srgbClr val="00B050"/>
                </a:solidFill>
              </a:rPr>
              <a:t>  ap[2]=&amp;c;</a:t>
            </a:r>
          </a:p>
          <a:p>
            <a:r>
              <a:rPr lang="en-US" altLang="ko-KR" sz="2000" dirty="0" smtClean="0"/>
              <a:t>  </a:t>
            </a:r>
            <a:r>
              <a:rPr lang="en-US" altLang="ko-KR" sz="2000" b="1" dirty="0" smtClean="0"/>
              <a:t> …</a:t>
            </a:r>
          </a:p>
          <a:p>
            <a:r>
              <a:rPr lang="en-US" altLang="ko-KR" sz="2000" b="1" dirty="0" smtClean="0"/>
              <a:t> 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p=array;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4.4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포인터와 문자 그리고 포인터와 문자열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포인터와 문자 그리고 포인터와 문자열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(1/21)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문자 배열과 포인터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문자 상수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>
              <a:buFont typeface="Wingdings" pitchFamily="2" charset="2"/>
              <a:buChar char="l"/>
            </a:pPr>
            <a:r>
              <a:rPr lang="ko-KR" altLang="en-US" dirty="0" smtClean="0"/>
              <a:t>작은따옴표</a:t>
            </a:r>
            <a:r>
              <a:rPr lang="en-US" altLang="ko-KR" dirty="0" smtClean="0"/>
              <a:t>(‘ ‘) </a:t>
            </a:r>
            <a:r>
              <a:rPr lang="ko-KR" altLang="en-US" dirty="0" smtClean="0"/>
              <a:t>내에 포함된 하나의 문자</a:t>
            </a:r>
            <a:endParaRPr lang="en-US" altLang="ko-KR" dirty="0" smtClean="0"/>
          </a:p>
          <a:p>
            <a:pPr lvl="2">
              <a:buFont typeface="Wingdings" pitchFamily="2" charset="2"/>
              <a:buChar char="l"/>
            </a:pPr>
            <a:r>
              <a:rPr lang="ko-KR" altLang="en-US" dirty="0" smtClean="0"/>
              <a:t>키보드로 표현할 수 있는 영문자와 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 기호</a:t>
            </a:r>
            <a:endParaRPr lang="en-US" altLang="ko-KR" dirty="0" smtClean="0"/>
          </a:p>
          <a:p>
            <a:pPr lvl="2">
              <a:buFont typeface="Wingdings" pitchFamily="2" charset="2"/>
              <a:buChar char="l"/>
            </a:pPr>
            <a:r>
              <a:rPr lang="ko-KR" altLang="en-US" dirty="0" smtClean="0"/>
              <a:t>문자 그 자체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문자 배열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>
              <a:buFont typeface="Wingdings" pitchFamily="2" charset="2"/>
              <a:buChar char="l"/>
            </a:pPr>
            <a:r>
              <a:rPr lang="ko-KR" altLang="en-US" dirty="0" smtClean="0"/>
              <a:t>문자 상수를 저장하고 있는 배열</a:t>
            </a:r>
            <a:endParaRPr lang="en-US" altLang="ko-KR" dirty="0" smtClean="0"/>
          </a:p>
          <a:p>
            <a:pPr lvl="2">
              <a:buFont typeface="Wingdings" pitchFamily="2" charset="2"/>
              <a:buChar char="l"/>
            </a:pPr>
            <a:r>
              <a:rPr lang="ko-KR" altLang="en-US" dirty="0" smtClean="0"/>
              <a:t>배열에 저장된 문자 변경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문자 배열과 포인터 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>
              <a:buFont typeface="Wingdings" pitchFamily="2" charset="2"/>
              <a:buChar char="l"/>
            </a:pPr>
            <a:r>
              <a:rPr lang="ko-KR" altLang="en-US" dirty="0" smtClean="0"/>
              <a:t>배열에 저장된 문자를 포인터를 통해 접근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(2/21)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---[4-22.c </a:t>
            </a:r>
            <a:r>
              <a:rPr lang="ko-KR" altLang="en-US" sz="23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23650"/>
            <a:ext cx="9144000" cy="486287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…</a:t>
            </a:r>
          </a:p>
          <a:p>
            <a:r>
              <a:rPr lang="en-US" altLang="ko-KR" dirty="0" smtClean="0"/>
              <a:t>char array[ ]={'A', 'B', 'C', 'D'};	// </a:t>
            </a:r>
            <a:r>
              <a:rPr lang="ko-KR" altLang="en-US" dirty="0" smtClean="0"/>
              <a:t>문자 배열 선언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// </a:t>
            </a:r>
            <a:r>
              <a:rPr lang="ko-KR" altLang="en-US" b="1" dirty="0" smtClean="0">
                <a:solidFill>
                  <a:srgbClr val="00B050"/>
                </a:solidFill>
              </a:rPr>
              <a:t>문자 상수</a:t>
            </a:r>
          </a:p>
          <a:p>
            <a:r>
              <a:rPr lang="en-US" altLang="ko-KR" dirty="0" smtClean="0">
                <a:solidFill>
                  <a:srgbClr val="00B050"/>
                </a:solidFill>
              </a:rPr>
              <a:t> printf("</a:t>
            </a:r>
            <a:r>
              <a:rPr lang="ko-KR" altLang="en-US" dirty="0" smtClean="0">
                <a:solidFill>
                  <a:srgbClr val="00B050"/>
                </a:solidFill>
              </a:rPr>
              <a:t>문자 상수 </a:t>
            </a:r>
            <a:r>
              <a:rPr lang="en-US" altLang="ko-KR" dirty="0" smtClean="0">
                <a:solidFill>
                  <a:srgbClr val="00B050"/>
                </a:solidFill>
              </a:rPr>
              <a:t>: </a:t>
            </a:r>
            <a:r>
              <a:rPr lang="en-US" altLang="ko-KR" b="1" dirty="0" smtClean="0">
                <a:solidFill>
                  <a:srgbClr val="00B050"/>
                </a:solidFill>
              </a:rPr>
              <a:t>%c %c %c %c </a:t>
            </a:r>
            <a:r>
              <a:rPr lang="en-US" altLang="ko-KR" dirty="0" smtClean="0">
                <a:solidFill>
                  <a:srgbClr val="00B050"/>
                </a:solidFill>
              </a:rPr>
              <a:t>\n", </a:t>
            </a:r>
            <a:r>
              <a:rPr lang="en-US" altLang="ko-KR" b="1" dirty="0" smtClean="0">
                <a:solidFill>
                  <a:srgbClr val="00B050"/>
                </a:solidFill>
              </a:rPr>
              <a:t>'A', 'B', 'C', 'D'</a:t>
            </a:r>
            <a:r>
              <a:rPr lang="en-US" altLang="ko-KR" dirty="0" smtClean="0">
                <a:solidFill>
                  <a:srgbClr val="00B050"/>
                </a:solidFill>
              </a:rPr>
              <a:t>);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// </a:t>
            </a:r>
            <a:r>
              <a:rPr lang="ko-KR" altLang="en-US" b="1" dirty="0" smtClean="0">
                <a:solidFill>
                  <a:srgbClr val="0000FF"/>
                </a:solidFill>
              </a:rPr>
              <a:t>문자 배열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 printf("</a:t>
            </a:r>
            <a:r>
              <a:rPr lang="ko-KR" altLang="en-US" dirty="0" smtClean="0">
                <a:solidFill>
                  <a:srgbClr val="0000FF"/>
                </a:solidFill>
              </a:rPr>
              <a:t>문자 배열 변경 전 </a:t>
            </a:r>
            <a:r>
              <a:rPr lang="en-US" altLang="ko-KR" dirty="0" smtClean="0">
                <a:solidFill>
                  <a:srgbClr val="0000FF"/>
                </a:solidFill>
              </a:rPr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%c %c %c %c </a:t>
            </a:r>
            <a:r>
              <a:rPr lang="en-US" altLang="ko-KR" dirty="0" smtClean="0">
                <a:solidFill>
                  <a:srgbClr val="0000FF"/>
                </a:solidFill>
              </a:rPr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array[3]</a:t>
            </a:r>
            <a:r>
              <a:rPr lang="en-US" altLang="ko-KR" dirty="0" smtClean="0">
                <a:solidFill>
                  <a:srgbClr val="0000FF"/>
                </a:solidFill>
              </a:rPr>
              <a:t>);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dirty="0" smtClean="0"/>
              <a:t> array[0]='D';</a:t>
            </a:r>
          </a:p>
          <a:p>
            <a:r>
              <a:rPr lang="en-US" altLang="ko-KR" dirty="0" smtClean="0"/>
              <a:t> array[1]='C';</a:t>
            </a:r>
          </a:p>
          <a:p>
            <a:r>
              <a:rPr lang="en-US" altLang="ko-KR" dirty="0" smtClean="0"/>
              <a:t> array[2]='B';</a:t>
            </a:r>
          </a:p>
          <a:p>
            <a:r>
              <a:rPr lang="en-US" altLang="ko-KR" dirty="0" smtClean="0"/>
              <a:t> array[3]='A‘;			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printf("</a:t>
            </a:r>
            <a:r>
              <a:rPr lang="ko-KR" altLang="en-US" dirty="0" smtClean="0">
                <a:solidFill>
                  <a:srgbClr val="0000FF"/>
                </a:solidFill>
              </a:rPr>
              <a:t>문자 배열 변경 후 </a:t>
            </a:r>
            <a:r>
              <a:rPr lang="en-US" altLang="ko-KR" dirty="0" smtClean="0">
                <a:solidFill>
                  <a:srgbClr val="0000FF"/>
                </a:solidFill>
              </a:rPr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%c %c %c %c </a:t>
            </a:r>
            <a:r>
              <a:rPr lang="en-US" altLang="ko-KR" dirty="0" smtClean="0">
                <a:solidFill>
                  <a:srgbClr val="0000FF"/>
                </a:solidFill>
              </a:rPr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array[3]</a:t>
            </a:r>
            <a:r>
              <a:rPr lang="en-US" altLang="ko-KR" dirty="0" smtClean="0">
                <a:solidFill>
                  <a:srgbClr val="0000FF"/>
                </a:solidFill>
              </a:rPr>
              <a:t>);</a:t>
            </a:r>
          </a:p>
          <a:p>
            <a:r>
              <a:rPr lang="en-US" altLang="ko-KR" dirty="0" smtClean="0"/>
              <a:t> printf("</a:t>
            </a:r>
            <a:r>
              <a:rPr lang="ko-KR" altLang="en-US" dirty="0" smtClean="0"/>
              <a:t>문자 배열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의 크기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FF0000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sizeof(array) </a:t>
            </a:r>
            <a:r>
              <a:rPr lang="en-US" altLang="ko-KR" dirty="0" smtClean="0"/>
              <a:t>);	// </a:t>
            </a:r>
            <a:r>
              <a:rPr lang="ko-KR" altLang="en-US" dirty="0" smtClean="0"/>
              <a:t>문자 배열의 크기 </a:t>
            </a:r>
            <a:r>
              <a:rPr lang="en-US" altLang="ko-KR" dirty="0" smtClean="0"/>
              <a:t>4</a:t>
            </a:r>
          </a:p>
          <a:p>
            <a:r>
              <a:rPr lang="en-US" altLang="ko-KR" sz="2000" b="1" dirty="0" smtClean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(2/16)---[4-1.c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1488032"/>
            <a:ext cx="8056886" cy="36933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sizeof(</a:t>
            </a:r>
            <a:r>
              <a:rPr lang="en-US" altLang="ko-KR" b="1" dirty="0" smtClean="0">
                <a:solidFill>
                  <a:srgbClr val="FF0000"/>
                </a:solidFill>
              </a:rPr>
              <a:t>array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sizeof(</a:t>
            </a:r>
            <a:r>
              <a:rPr lang="en-US" altLang="ko-KR" b="1" dirty="0" smtClean="0">
                <a:solidFill>
                  <a:srgbClr val="FF0000"/>
                </a:solidFill>
              </a:rPr>
              <a:t>array+0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sizeof(</a:t>
            </a:r>
            <a:r>
              <a:rPr lang="en-US" altLang="ko-KR" b="1" dirty="0" smtClean="0">
                <a:solidFill>
                  <a:srgbClr val="FF0000"/>
                </a:solidFill>
              </a:rPr>
              <a:t>&amp;array[0]</a:t>
            </a:r>
            <a:r>
              <a:rPr lang="en-US" altLang="ko-KR" b="1" dirty="0" smtClean="0">
                <a:solidFill>
                  <a:srgbClr val="0000FF"/>
                </a:solidFill>
              </a:rPr>
              <a:t>) </a:t>
            </a:r>
            <a:r>
              <a:rPr lang="en-US" altLang="ko-KR" dirty="0" smtClean="0"/>
              <a:t>);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571472" y="3000372"/>
            <a:ext cx="3670557" cy="2428892"/>
            <a:chOff x="717289" y="2428868"/>
            <a:chExt cx="3670557" cy="2428892"/>
          </a:xfrm>
        </p:grpSpPr>
        <p:sp>
          <p:nvSpPr>
            <p:cNvPr id="65" name="직사각형 64"/>
            <p:cNvSpPr/>
            <p:nvPr/>
          </p:nvSpPr>
          <p:spPr>
            <a:xfrm>
              <a:off x="743376" y="2428868"/>
              <a:ext cx="3643338" cy="2428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717289" y="2500306"/>
              <a:ext cx="3670557" cy="2269130"/>
              <a:chOff x="717289" y="2386458"/>
              <a:chExt cx="3670557" cy="2269130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717289" y="2386458"/>
                <a:ext cx="3670557" cy="2269130"/>
                <a:chOff x="2630249" y="3815218"/>
                <a:chExt cx="3670557" cy="2269130"/>
              </a:xfrm>
            </p:grpSpPr>
            <p:grpSp>
              <p:nvGrpSpPr>
                <p:cNvPr id="32" name="그룹 76"/>
                <p:cNvGrpSpPr/>
                <p:nvPr/>
              </p:nvGrpSpPr>
              <p:grpSpPr>
                <a:xfrm>
                  <a:off x="2630249" y="3815218"/>
                  <a:ext cx="3670557" cy="2269130"/>
                  <a:chOff x="4070719" y="4601036"/>
                  <a:chExt cx="3771095" cy="2269130"/>
                </a:xfrm>
              </p:grpSpPr>
              <p:grpSp>
                <p:nvGrpSpPr>
                  <p:cNvPr id="35" name="그룹 75"/>
                  <p:cNvGrpSpPr/>
                  <p:nvPr/>
                </p:nvGrpSpPr>
                <p:grpSpPr>
                  <a:xfrm>
                    <a:off x="4070719" y="4601036"/>
                    <a:ext cx="3771095" cy="2269130"/>
                    <a:chOff x="4070719" y="4601036"/>
                    <a:chExt cx="3771095" cy="2269130"/>
                  </a:xfrm>
                </p:grpSpPr>
                <p:sp>
                  <p:nvSpPr>
                    <p:cNvPr id="41" name="직사각형 40"/>
                    <p:cNvSpPr/>
                    <p:nvPr/>
                  </p:nvSpPr>
                  <p:spPr>
                    <a:xfrm>
                      <a:off x="4857753" y="4786322"/>
                      <a:ext cx="1427163" cy="1643074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3200" dirty="0" smtClean="0"/>
                        <a:t>10</a:t>
                      </a:r>
                    </a:p>
                    <a:p>
                      <a:pPr algn="ctr"/>
                      <a:r>
                        <a:rPr lang="en-US" altLang="ko-KR" sz="3200" dirty="0" smtClean="0"/>
                        <a:t>20</a:t>
                      </a:r>
                    </a:p>
                    <a:p>
                      <a:pPr algn="ctr"/>
                      <a:r>
                        <a:rPr lang="en-US" altLang="ko-KR" sz="3200" dirty="0" smtClean="0"/>
                        <a:t>30</a:t>
                      </a:r>
                    </a:p>
                  </p:txBody>
                </p:sp>
                <p:sp>
                  <p:nvSpPr>
                    <p:cNvPr id="42" name="TextBox 144"/>
                    <p:cNvSpPr txBox="1"/>
                    <p:nvPr/>
                  </p:nvSpPr>
                  <p:spPr>
                    <a:xfrm>
                      <a:off x="4070719" y="6500834"/>
                      <a:ext cx="377109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b="1" dirty="0" smtClean="0"/>
                        <a:t> sizeof(array)</a:t>
                      </a:r>
                      <a:r>
                        <a:rPr lang="ko-KR" altLang="en-US" b="1" dirty="0" smtClean="0"/>
                        <a:t>의 크기는 </a:t>
                      </a:r>
                      <a:r>
                        <a:rPr lang="en-US" altLang="ko-KR" b="1" dirty="0" smtClean="0"/>
                        <a:t>12</a:t>
                      </a:r>
                      <a:r>
                        <a:rPr lang="ko-KR" altLang="en-US" b="1" dirty="0" smtClean="0"/>
                        <a:t>바이트</a:t>
                      </a:r>
                      <a:endParaRPr lang="ko-KR" altLang="en-US" b="1" dirty="0"/>
                    </a:p>
                  </p:txBody>
                </p:sp>
                <p:sp>
                  <p:nvSpPr>
                    <p:cNvPr id="43" name="TextBox 144"/>
                    <p:cNvSpPr txBox="1"/>
                    <p:nvPr/>
                  </p:nvSpPr>
                  <p:spPr>
                    <a:xfrm>
                      <a:off x="4085174" y="4601036"/>
                      <a:ext cx="76120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b="1" dirty="0" smtClean="0"/>
                        <a:t>array</a:t>
                      </a:r>
                      <a:endParaRPr lang="ko-KR" altLang="en-US" b="1" dirty="0">
                        <a:solidFill>
                          <a:srgbClr val="0000FF"/>
                        </a:solidFill>
                      </a:endParaRPr>
                    </a:p>
                  </p:txBody>
                </p:sp>
              </p:grpSp>
              <p:sp>
                <p:nvSpPr>
                  <p:cNvPr id="36" name="순서도: 연결자 35"/>
                  <p:cNvSpPr/>
                  <p:nvPr/>
                </p:nvSpPr>
                <p:spPr>
                  <a:xfrm>
                    <a:off x="4829856" y="4758426"/>
                    <a:ext cx="71438" cy="10001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7" name="직선 연결선 36"/>
                  <p:cNvCxnSpPr/>
                  <p:nvPr/>
                </p:nvCxnSpPr>
                <p:spPr>
                  <a:xfrm>
                    <a:off x="4857752" y="5357826"/>
                    <a:ext cx="1427163" cy="1588"/>
                  </a:xfrm>
                  <a:prstGeom prst="line">
                    <a:avLst/>
                  </a:prstGeom>
                  <a:ln w="25400" cmpd="sng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/>
                  <p:cNvCxnSpPr/>
                  <p:nvPr/>
                </p:nvCxnSpPr>
                <p:spPr>
                  <a:xfrm>
                    <a:off x="4857752" y="5914360"/>
                    <a:ext cx="1427163" cy="14970"/>
                  </a:xfrm>
                  <a:prstGeom prst="line">
                    <a:avLst/>
                  </a:prstGeom>
                  <a:ln w="25400" cmpd="sng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그룹 66"/>
                <p:cNvGrpSpPr/>
                <p:nvPr/>
              </p:nvGrpSpPr>
              <p:grpSpPr>
                <a:xfrm>
                  <a:off x="4786314" y="4000504"/>
                  <a:ext cx="357190" cy="571504"/>
                  <a:chOff x="928662" y="4357694"/>
                  <a:chExt cx="357190" cy="429422"/>
                </a:xfrm>
              </p:grpSpPr>
              <p:cxnSp>
                <p:nvCxnSpPr>
                  <p:cNvPr id="63" name="직선 연결선 62"/>
                  <p:cNvCxnSpPr/>
                  <p:nvPr/>
                </p:nvCxnSpPr>
                <p:spPr>
                  <a:xfrm>
                    <a:off x="928662" y="4357694"/>
                    <a:ext cx="357190" cy="1588"/>
                  </a:xfrm>
                  <a:prstGeom prst="line">
                    <a:avLst/>
                  </a:prstGeom>
                  <a:ln w="25400">
                    <a:solidFill>
                      <a:srgbClr val="00B050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직선 연결선 63"/>
                  <p:cNvCxnSpPr/>
                  <p:nvPr/>
                </p:nvCxnSpPr>
                <p:spPr>
                  <a:xfrm>
                    <a:off x="928662" y="4784734"/>
                    <a:ext cx="357190" cy="1588"/>
                  </a:xfrm>
                  <a:prstGeom prst="line">
                    <a:avLst/>
                  </a:prstGeom>
                  <a:ln w="25400">
                    <a:solidFill>
                      <a:srgbClr val="00B050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화살표 연결선 65"/>
                  <p:cNvCxnSpPr/>
                  <p:nvPr/>
                </p:nvCxnSpPr>
                <p:spPr>
                  <a:xfrm rot="5400000">
                    <a:off x="898840" y="4572008"/>
                    <a:ext cx="428628" cy="1588"/>
                  </a:xfrm>
                  <a:prstGeom prst="straightConnector1">
                    <a:avLst/>
                  </a:prstGeom>
                  <a:ln w="25400">
                    <a:solidFill>
                      <a:srgbClr val="00B050"/>
                    </a:solidFill>
                    <a:prstDash val="solid"/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TextBox 67"/>
                <p:cNvSpPr txBox="1"/>
                <p:nvPr/>
              </p:nvSpPr>
              <p:spPr>
                <a:xfrm>
                  <a:off x="5004297" y="4071942"/>
                  <a:ext cx="1003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4</a:t>
                  </a:r>
                  <a:r>
                    <a:rPr lang="ko-KR" altLang="en-US" dirty="0" smtClean="0"/>
                    <a:t>바이트</a:t>
                  </a:r>
                  <a:endParaRPr lang="ko-KR" altLang="en-US" dirty="0"/>
                </a:p>
              </p:txBody>
            </p:sp>
          </p:grpSp>
          <p:grpSp>
            <p:nvGrpSpPr>
              <p:cNvPr id="98" name="그룹 97"/>
              <p:cNvGrpSpPr/>
              <p:nvPr/>
            </p:nvGrpSpPr>
            <p:grpSpPr>
              <a:xfrm>
                <a:off x="2857488" y="3143249"/>
                <a:ext cx="1221784" cy="571503"/>
                <a:chOff x="3025754" y="2724144"/>
                <a:chExt cx="1221784" cy="571503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>
                  <a:off x="3025754" y="2724144"/>
                  <a:ext cx="357190" cy="2113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/>
                <p:nvPr/>
              </p:nvCxnSpPr>
              <p:spPr>
                <a:xfrm>
                  <a:off x="3025754" y="3292478"/>
                  <a:ext cx="357190" cy="2113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화살표 연결선 95"/>
                <p:cNvCxnSpPr/>
                <p:nvPr/>
              </p:nvCxnSpPr>
              <p:spPr>
                <a:xfrm rot="5400000">
                  <a:off x="2925022" y="3009630"/>
                  <a:ext cx="570447" cy="1588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prstDash val="solid"/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/>
                <p:cNvSpPr txBox="1"/>
                <p:nvPr/>
              </p:nvSpPr>
              <p:spPr>
                <a:xfrm>
                  <a:off x="3243737" y="2795582"/>
                  <a:ext cx="1003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4</a:t>
                  </a:r>
                  <a:r>
                    <a:rPr lang="ko-KR" altLang="en-US" dirty="0" smtClean="0"/>
                    <a:t>바이트</a:t>
                  </a:r>
                  <a:endParaRPr lang="ko-KR" altLang="en-US" dirty="0"/>
                </a:p>
              </p:txBody>
            </p:sp>
          </p:grpSp>
          <p:grpSp>
            <p:nvGrpSpPr>
              <p:cNvPr id="99" name="그룹 98"/>
              <p:cNvGrpSpPr/>
              <p:nvPr/>
            </p:nvGrpSpPr>
            <p:grpSpPr>
              <a:xfrm>
                <a:off x="2857488" y="3700238"/>
                <a:ext cx="1221784" cy="514580"/>
                <a:chOff x="3025754" y="2724144"/>
                <a:chExt cx="1221784" cy="571503"/>
              </a:xfrm>
            </p:grpSpPr>
            <p:cxnSp>
              <p:nvCxnSpPr>
                <p:cNvPr id="100" name="직선 연결선 99"/>
                <p:cNvCxnSpPr/>
                <p:nvPr/>
              </p:nvCxnSpPr>
              <p:spPr>
                <a:xfrm>
                  <a:off x="3025754" y="2724144"/>
                  <a:ext cx="357190" cy="2113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/>
                <p:cNvCxnSpPr/>
                <p:nvPr/>
              </p:nvCxnSpPr>
              <p:spPr>
                <a:xfrm>
                  <a:off x="3025754" y="3292478"/>
                  <a:ext cx="357190" cy="2113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화살표 연결선 101"/>
                <p:cNvCxnSpPr/>
                <p:nvPr/>
              </p:nvCxnSpPr>
              <p:spPr>
                <a:xfrm rot="5400000">
                  <a:off x="2925022" y="3009630"/>
                  <a:ext cx="570447" cy="1588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prstDash val="solid"/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/>
                <p:cNvSpPr txBox="1"/>
                <p:nvPr/>
              </p:nvSpPr>
              <p:spPr>
                <a:xfrm>
                  <a:off x="3243737" y="2795582"/>
                  <a:ext cx="10038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4</a:t>
                  </a:r>
                  <a:r>
                    <a:rPr lang="ko-KR" altLang="en-US" dirty="0" smtClean="0"/>
                    <a:t>바이트</a:t>
                  </a:r>
                  <a:endParaRPr lang="ko-KR" altLang="en-US" dirty="0"/>
                </a:p>
              </p:txBody>
            </p:sp>
          </p:grpSp>
        </p:grpSp>
      </p:grpSp>
      <p:grpSp>
        <p:nvGrpSpPr>
          <p:cNvPr id="76" name="그룹 75"/>
          <p:cNvGrpSpPr/>
          <p:nvPr/>
        </p:nvGrpSpPr>
        <p:grpSpPr>
          <a:xfrm>
            <a:off x="4685848" y="3643314"/>
            <a:ext cx="3837269" cy="1214446"/>
            <a:chOff x="4685848" y="3071810"/>
            <a:chExt cx="3837269" cy="1214446"/>
          </a:xfrm>
        </p:grpSpPr>
        <p:grpSp>
          <p:nvGrpSpPr>
            <p:cNvPr id="75" name="그룹 74"/>
            <p:cNvGrpSpPr/>
            <p:nvPr/>
          </p:nvGrpSpPr>
          <p:grpSpPr>
            <a:xfrm>
              <a:off x="4685848" y="3071810"/>
              <a:ext cx="3837269" cy="1169664"/>
              <a:chOff x="6929453" y="4700370"/>
              <a:chExt cx="3837269" cy="1169664"/>
            </a:xfrm>
          </p:grpSpPr>
          <p:grpSp>
            <p:nvGrpSpPr>
              <p:cNvPr id="49" name="그룹 76"/>
              <p:cNvGrpSpPr/>
              <p:nvPr/>
            </p:nvGrpSpPr>
            <p:grpSpPr>
              <a:xfrm>
                <a:off x="6929453" y="4700370"/>
                <a:ext cx="3837269" cy="1169664"/>
                <a:chOff x="3643656" y="4628932"/>
                <a:chExt cx="3942379" cy="1169664"/>
              </a:xfrm>
            </p:grpSpPr>
            <p:grpSp>
              <p:nvGrpSpPr>
                <p:cNvPr id="52" name="그룹 75"/>
                <p:cNvGrpSpPr/>
                <p:nvPr/>
              </p:nvGrpSpPr>
              <p:grpSpPr>
                <a:xfrm>
                  <a:off x="3643656" y="4628932"/>
                  <a:ext cx="3942379" cy="1169664"/>
                  <a:chOff x="3643656" y="4628932"/>
                  <a:chExt cx="3942379" cy="1169664"/>
                </a:xfrm>
              </p:grpSpPr>
              <p:sp>
                <p:nvSpPr>
                  <p:cNvPr id="58" name="직사각형 57"/>
                  <p:cNvSpPr/>
                  <p:nvPr/>
                </p:nvSpPr>
                <p:spPr>
                  <a:xfrm>
                    <a:off x="4857753" y="4786322"/>
                    <a:ext cx="1427163" cy="571504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 smtClean="0"/>
                      <a:t>10</a:t>
                    </a:r>
                  </a:p>
                </p:txBody>
              </p:sp>
              <p:sp>
                <p:nvSpPr>
                  <p:cNvPr id="59" name="TextBox 144"/>
                  <p:cNvSpPr txBox="1"/>
                  <p:nvPr/>
                </p:nvSpPr>
                <p:spPr>
                  <a:xfrm>
                    <a:off x="3643656" y="5429264"/>
                    <a:ext cx="394237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 sizeof(array+0)</a:t>
                    </a:r>
                    <a:r>
                      <a:rPr lang="ko-KR" altLang="en-US" b="1" dirty="0" smtClean="0"/>
                      <a:t>의</a:t>
                    </a:r>
                    <a:r>
                      <a:rPr lang="en-US" altLang="ko-KR" b="1" dirty="0" smtClean="0"/>
                      <a:t> </a:t>
                    </a:r>
                    <a:r>
                      <a:rPr lang="ko-KR" altLang="en-US" b="1" dirty="0" smtClean="0"/>
                      <a:t>크기는 </a:t>
                    </a:r>
                    <a:r>
                      <a:rPr lang="en-US" altLang="ko-KR" b="1" dirty="0" smtClean="0"/>
                      <a:t>4</a:t>
                    </a:r>
                    <a:r>
                      <a:rPr lang="ko-KR" altLang="en-US" b="1" dirty="0" smtClean="0"/>
                      <a:t>바이트</a:t>
                    </a:r>
                    <a:endParaRPr lang="ko-KR" altLang="en-US" b="1" dirty="0"/>
                  </a:p>
                </p:txBody>
              </p:sp>
              <p:sp>
                <p:nvSpPr>
                  <p:cNvPr id="60" name="TextBox 144"/>
                  <p:cNvSpPr txBox="1"/>
                  <p:nvPr/>
                </p:nvSpPr>
                <p:spPr>
                  <a:xfrm>
                    <a:off x="3735051" y="4628932"/>
                    <a:ext cx="1069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solidFill>
                          <a:srgbClr val="002060"/>
                        </a:solidFill>
                      </a:rPr>
                      <a:t>array+0</a:t>
                    </a:r>
                    <a:endParaRPr lang="ko-KR" altLang="en-US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53" name="순서도: 연결자 52"/>
                <p:cNvSpPr/>
                <p:nvPr/>
              </p:nvSpPr>
              <p:spPr>
                <a:xfrm>
                  <a:off x="4829856" y="4758426"/>
                  <a:ext cx="71438" cy="100010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72" name="직선 연결선 71"/>
              <p:cNvCxnSpPr/>
              <p:nvPr/>
            </p:nvCxnSpPr>
            <p:spPr>
              <a:xfrm>
                <a:off x="9501222" y="4857760"/>
                <a:ext cx="357190" cy="2113"/>
              </a:xfrm>
              <a:prstGeom prst="line">
                <a:avLst/>
              </a:prstGeom>
              <a:ln w="25400">
                <a:solidFill>
                  <a:srgbClr val="00B050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9501222" y="5426094"/>
                <a:ext cx="357190" cy="2113"/>
              </a:xfrm>
              <a:prstGeom prst="line">
                <a:avLst/>
              </a:prstGeom>
              <a:ln w="25400">
                <a:solidFill>
                  <a:srgbClr val="00B050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/>
              <p:cNvCxnSpPr/>
              <p:nvPr/>
            </p:nvCxnSpPr>
            <p:spPr>
              <a:xfrm rot="5400000">
                <a:off x="9400490" y="5143246"/>
                <a:ext cx="570447" cy="1588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/>
            <p:cNvSpPr txBox="1"/>
            <p:nvPr/>
          </p:nvSpPr>
          <p:spPr>
            <a:xfrm>
              <a:off x="7468229" y="3300638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  <a:r>
                <a:rPr lang="ko-KR" altLang="en-US" dirty="0" smtClean="0"/>
                <a:t>바이트</a:t>
              </a:r>
              <a:endParaRPr lang="ko-KR" altLang="en-US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786314" y="3071810"/>
              <a:ext cx="3714776" cy="121444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7572396" y="4500570"/>
            <a:ext cx="857256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143240" y="5000636"/>
            <a:ext cx="1000132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43376" y="5014018"/>
            <a:ext cx="1357322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4815342" y="4486056"/>
            <a:ext cx="1714512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아래쪽 화살표 81"/>
          <p:cNvSpPr/>
          <p:nvPr/>
        </p:nvSpPr>
        <p:spPr>
          <a:xfrm>
            <a:off x="4214810" y="2214554"/>
            <a:ext cx="285752" cy="285752"/>
          </a:xfrm>
          <a:prstGeom prst="down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(3/21)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---[4-23.c </a:t>
            </a:r>
            <a:r>
              <a:rPr lang="ko-KR" altLang="en-US" sz="23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2913" y="1643050"/>
            <a:ext cx="8736805" cy="452431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char </a:t>
            </a:r>
            <a:r>
              <a:rPr lang="en-US" altLang="ko-KR" b="1" dirty="0" smtClean="0">
                <a:solidFill>
                  <a:srgbClr val="0000FF"/>
                </a:solidFill>
              </a:rPr>
              <a:t>array1</a:t>
            </a:r>
            <a:r>
              <a:rPr lang="en-US" altLang="ko-KR" dirty="0" smtClean="0"/>
              <a:t>[ ]={'A', 'B', 'C', 'D'};</a:t>
            </a:r>
          </a:p>
          <a:p>
            <a:r>
              <a:rPr lang="en-US" altLang="ko-KR" dirty="0" smtClean="0"/>
              <a:t>   char* </a:t>
            </a:r>
            <a:r>
              <a:rPr lang="en-US" altLang="ko-KR" b="1" dirty="0" smtClean="0">
                <a:solidFill>
                  <a:srgbClr val="0000FF"/>
                </a:solidFill>
              </a:rPr>
              <a:t>p</a:t>
            </a:r>
            <a:r>
              <a:rPr lang="en-US" altLang="ko-KR" dirty="0" smtClean="0"/>
              <a:t>=NULL;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p=array1;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%c %c %c %c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p[3]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p[3]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%c %c %c %c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*(p+0)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*(p+2)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*(p+3)</a:t>
            </a:r>
            <a:r>
              <a:rPr lang="en-US" altLang="ko-KR" dirty="0" smtClean="0"/>
              <a:t> 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*(p+0)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*(p+2)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*(p+3)</a:t>
            </a:r>
            <a:r>
              <a:rPr lang="en-US" altLang="ko-KR" dirty="0" smtClean="0"/>
              <a:t> );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749242"/>
            <a:ext cx="4143404" cy="1679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포인터와 문자 그리고 포인터와 문자열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(4/21)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문자열과 널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(Null)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문자</a:t>
            </a:r>
            <a:endParaRPr lang="en-US" altLang="ko-KR" b="1" dirty="0" smtClean="0"/>
          </a:p>
          <a:p>
            <a:pPr lvl="1">
              <a:lnSpc>
                <a:spcPct val="150000"/>
              </a:lnSpc>
            </a:pPr>
            <a:r>
              <a:rPr lang="ko-KR" altLang="en-US" sz="2200" b="1" dirty="0" smtClean="0">
                <a:solidFill>
                  <a:srgbClr val="FF0000"/>
                </a:solidFill>
              </a:rPr>
              <a:t>문자열의 특징</a:t>
            </a:r>
            <a:endParaRPr lang="en-US" altLang="ko-KR" sz="2200" b="1" dirty="0" smtClean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l"/>
            </a:pPr>
            <a:r>
              <a:rPr lang="en-US" altLang="ko-KR" b="1" dirty="0" smtClean="0">
                <a:solidFill>
                  <a:srgbClr val="0000FF"/>
                </a:solidFill>
              </a:rPr>
              <a:t>“”(</a:t>
            </a:r>
            <a:r>
              <a:rPr lang="ko-KR" altLang="en-US" b="1" dirty="0" smtClean="0">
                <a:solidFill>
                  <a:srgbClr val="0000FF"/>
                </a:solidFill>
              </a:rPr>
              <a:t>큰따옴표</a:t>
            </a:r>
            <a:r>
              <a:rPr lang="en-US" altLang="ko-KR" b="1" dirty="0" smtClean="0">
                <a:solidFill>
                  <a:srgbClr val="0000FF"/>
                </a:solidFill>
              </a:rPr>
              <a:t>) </a:t>
            </a:r>
            <a:r>
              <a:rPr lang="ko-KR" altLang="en-US" b="1" dirty="0" smtClean="0">
                <a:solidFill>
                  <a:srgbClr val="0000FF"/>
                </a:solidFill>
              </a:rPr>
              <a:t>내에 포함</a:t>
            </a:r>
            <a:r>
              <a:rPr lang="ko-KR" altLang="en-US" dirty="0" smtClean="0"/>
              <a:t>된 하나 이상의 문자</a:t>
            </a:r>
            <a:endParaRPr lang="en-US" altLang="ko-KR" dirty="0" smtClean="0"/>
          </a:p>
          <a:p>
            <a:pPr lvl="2">
              <a:buFont typeface="Wingdings" pitchFamily="2" charset="2"/>
              <a:buChar char="l"/>
            </a:pPr>
            <a:r>
              <a:rPr lang="ko-KR" altLang="en-US" b="1" dirty="0" smtClean="0">
                <a:solidFill>
                  <a:srgbClr val="0000FF"/>
                </a:solidFill>
              </a:rPr>
              <a:t>문자열의 끝에는</a:t>
            </a:r>
            <a:r>
              <a:rPr lang="ko-KR" altLang="en-US" dirty="0" smtClean="0"/>
              <a:t> 문자열의 끝을 알리는 널</a:t>
            </a:r>
            <a:r>
              <a:rPr lang="en-US" altLang="ko-KR" dirty="0" smtClean="0"/>
              <a:t>(Null)</a:t>
            </a:r>
            <a:r>
              <a:rPr lang="ko-KR" altLang="en-US" dirty="0" smtClean="0"/>
              <a:t> 문자 즉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rgbClr val="0000FF"/>
                </a:solidFill>
              </a:rPr>
              <a:t>종료 문자</a:t>
            </a:r>
            <a:r>
              <a:rPr lang="en-US" altLang="ko-KR" b="1" dirty="0" smtClean="0">
                <a:solidFill>
                  <a:srgbClr val="0000FF"/>
                </a:solidFill>
              </a:rPr>
              <a:t>(\0) </a:t>
            </a:r>
            <a:r>
              <a:rPr lang="ko-KR" altLang="en-US" b="1" dirty="0" smtClean="0">
                <a:solidFill>
                  <a:srgbClr val="0000FF"/>
                </a:solidFill>
              </a:rPr>
              <a:t>삽입</a:t>
            </a:r>
            <a:endParaRPr lang="en-US" altLang="ko-KR" dirty="0" smtClean="0"/>
          </a:p>
          <a:p>
            <a:pPr lvl="2">
              <a:buFont typeface="Wingdings" pitchFamily="2" charset="2"/>
              <a:buChar char="l"/>
            </a:pPr>
            <a:r>
              <a:rPr lang="ko-KR" altLang="en-US" dirty="0" smtClean="0"/>
              <a:t>문자열의 </a:t>
            </a:r>
            <a:r>
              <a:rPr lang="ko-KR" altLang="en-US" b="1" dirty="0" smtClean="0">
                <a:solidFill>
                  <a:srgbClr val="0000FF"/>
                </a:solidFill>
              </a:rPr>
              <a:t>시작 주소</a:t>
            </a:r>
            <a:r>
              <a:rPr lang="ko-KR" altLang="en-US" dirty="0" smtClean="0"/>
              <a:t>를 알면 저장된 문자들에 접근 가능</a:t>
            </a:r>
            <a:endParaRPr lang="en-US" altLang="ko-KR" dirty="0" smtClean="0"/>
          </a:p>
          <a:p>
            <a:pPr lvl="2">
              <a:buFont typeface="Wingdings" pitchFamily="2" charset="2"/>
              <a:buChar char="l"/>
            </a:pPr>
            <a:r>
              <a:rPr lang="ko-KR" altLang="en-US" dirty="0" smtClean="0"/>
              <a:t>문자열은 </a:t>
            </a:r>
            <a:r>
              <a:rPr lang="ko-KR" altLang="en-US" b="1" dirty="0" smtClean="0">
                <a:solidFill>
                  <a:srgbClr val="0000FF"/>
                </a:solidFill>
              </a:rPr>
              <a:t>문자열 상수</a:t>
            </a:r>
            <a:r>
              <a:rPr lang="ko-KR" altLang="en-US" dirty="0" smtClean="0"/>
              <a:t>와 </a:t>
            </a:r>
            <a:r>
              <a:rPr lang="ko-KR" altLang="en-US" b="1" dirty="0" smtClean="0">
                <a:solidFill>
                  <a:srgbClr val="0000FF"/>
                </a:solidFill>
              </a:rPr>
              <a:t>문자열 변수</a:t>
            </a:r>
            <a:r>
              <a:rPr lang="ko-KR" altLang="en-US" dirty="0" smtClean="0"/>
              <a:t>로 구분</a:t>
            </a:r>
            <a:endParaRPr lang="en-US" altLang="ko-KR" dirty="0" smtClean="0"/>
          </a:p>
          <a:p>
            <a:pPr lvl="2">
              <a:buFont typeface="Wingdings" pitchFamily="2" charset="2"/>
              <a:buChar char="l"/>
            </a:pPr>
            <a:r>
              <a:rPr lang="ko-KR" altLang="en-US" dirty="0" smtClean="0"/>
              <a:t>문자열을 입력하고 출력할 때 </a:t>
            </a:r>
            <a:r>
              <a:rPr lang="ko-KR" altLang="en-US" b="1" dirty="0" smtClean="0">
                <a:solidFill>
                  <a:srgbClr val="0000FF"/>
                </a:solidFill>
              </a:rPr>
              <a:t>서식문자 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ko-KR" altLang="en-US" dirty="0" smtClean="0"/>
              <a:t>를 사용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214546" y="4532194"/>
            <a:ext cx="4455066" cy="175432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(“ABCD");		// </a:t>
            </a:r>
            <a:r>
              <a:rPr lang="ko-KR" altLang="en-US" dirty="0" smtClean="0"/>
              <a:t>문자열 상수</a:t>
            </a:r>
            <a:endParaRPr lang="en-US" altLang="ko-KR" dirty="0" smtClean="0"/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포인터와 문자 그리고 포인터와 문자열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(5/21)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널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(Null)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문자와 널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(NULL)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포인터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널</a:t>
            </a:r>
            <a:r>
              <a:rPr lang="en-US" altLang="ko-KR" b="1" dirty="0" smtClean="0">
                <a:solidFill>
                  <a:srgbClr val="0000FF"/>
                </a:solidFill>
              </a:rPr>
              <a:t>(Null)</a:t>
            </a:r>
            <a:r>
              <a:rPr lang="ko-KR" altLang="en-US" b="1" dirty="0" smtClean="0">
                <a:solidFill>
                  <a:srgbClr val="0000FF"/>
                </a:solidFill>
              </a:rPr>
              <a:t> 문자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b="1" dirty="0" smtClean="0">
                <a:solidFill>
                  <a:srgbClr val="0000FF"/>
                </a:solidFill>
              </a:rPr>
              <a:t>종료문자 </a:t>
            </a:r>
            <a:r>
              <a:rPr lang="en-US" altLang="ko-KR" b="1" dirty="0" smtClean="0">
                <a:solidFill>
                  <a:srgbClr val="0000FF"/>
                </a:solidFill>
              </a:rPr>
              <a:t>‘\0’</a:t>
            </a:r>
          </a:p>
          <a:p>
            <a:pPr lvl="2"/>
            <a:r>
              <a:rPr lang="en-US" altLang="ko-KR" dirty="0" smtClean="0"/>
              <a:t>ASCII </a:t>
            </a:r>
            <a:r>
              <a:rPr lang="ko-KR" altLang="en-US" dirty="0" smtClean="0"/>
              <a:t>코드 정수 </a:t>
            </a:r>
            <a:r>
              <a:rPr lang="en-US" altLang="ko-KR" dirty="0" smtClean="0"/>
              <a:t>0(10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 끝에 저장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널</a:t>
            </a:r>
            <a:r>
              <a:rPr lang="en-US" altLang="ko-KR" b="1" dirty="0" smtClean="0">
                <a:solidFill>
                  <a:srgbClr val="0000FF"/>
                </a:solidFill>
              </a:rPr>
              <a:t>(NULL)</a:t>
            </a:r>
            <a:r>
              <a:rPr lang="ko-KR" altLang="en-US" b="1" dirty="0" smtClean="0">
                <a:solidFill>
                  <a:srgbClr val="0000FF"/>
                </a:solidFill>
              </a:rPr>
              <a:t> 포인터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주소로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포인터 변수에 아무 조소도 저장하지 않겠다는 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널 포인터를 사용할 때는 </a:t>
            </a:r>
            <a:r>
              <a:rPr lang="ko-KR" altLang="en-US" b="1" dirty="0" smtClean="0">
                <a:solidFill>
                  <a:srgbClr val="0000FF"/>
                </a:solidFill>
              </a:rPr>
              <a:t>반드시 대문자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2400" dirty="0" smtClean="0"/>
              <a:t>                  int* p=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NULL</a:t>
            </a:r>
            <a:r>
              <a:rPr lang="en-US" altLang="ko-KR" sz="2400" dirty="0" smtClean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(6/21)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---[4-24.c </a:t>
            </a:r>
            <a:r>
              <a:rPr lang="ko-KR" altLang="en-US" sz="23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38" y="1237855"/>
            <a:ext cx="9072594" cy="540585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#include &lt;</a:t>
            </a:r>
            <a:r>
              <a:rPr lang="en-US" altLang="ko-KR" sz="1600" dirty="0" err="1" smtClean="0"/>
              <a:t>stdio.h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main(void)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  char array[ ]="ABCD";     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//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문자열 배열 선언</a:t>
            </a:r>
          </a:p>
          <a:p>
            <a:endParaRPr lang="ko-KR" altLang="en-US" sz="1600" dirty="0" smtClean="0"/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//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문자 출력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%c %c %c %c %c</a:t>
            </a:r>
            <a:r>
              <a:rPr lang="en-US" altLang="ko-KR" sz="1600" dirty="0" smtClean="0"/>
              <a:t>  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array[3]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array[4]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 %d %d %d 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array[3]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array[4]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//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문자열 크기 출력</a:t>
            </a:r>
          </a:p>
          <a:p>
            <a:r>
              <a:rPr lang="en-US" altLang="ko-KR" sz="1600" dirty="0" smtClean="0"/>
              <a:t>   printf("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%d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sizeof(array)</a:t>
            </a:r>
            <a:r>
              <a:rPr lang="en-US" altLang="ko-KR" sz="1600" dirty="0" smtClean="0"/>
              <a:t>);		</a:t>
            </a:r>
          </a:p>
          <a:p>
            <a:r>
              <a:rPr lang="en-US" altLang="ko-KR" sz="1600" dirty="0" smtClean="0"/>
              <a:t>   return 0;</a:t>
            </a:r>
          </a:p>
          <a:p>
            <a:r>
              <a:rPr lang="en-US" altLang="ko-KR" sz="1600" dirty="0" smtClean="0"/>
              <a:t>}</a:t>
            </a:r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ko-KR" altLang="en-US" sz="1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4572008"/>
            <a:ext cx="4357718" cy="15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45065" y="3714752"/>
            <a:ext cx="3937007" cy="2786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(7/21)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---[4-25.c </a:t>
            </a:r>
            <a:r>
              <a:rPr lang="ko-KR" altLang="en-US" sz="23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0944" y="1495372"/>
            <a:ext cx="8749703" cy="286232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char array[ ]={'A', 'B', 'C', 'D', </a:t>
            </a:r>
            <a:r>
              <a:rPr lang="en-US" altLang="ko-KR" b="1" dirty="0" smtClean="0">
                <a:solidFill>
                  <a:srgbClr val="FF0000"/>
                </a:solidFill>
              </a:rPr>
              <a:t>'\0‘</a:t>
            </a:r>
            <a:r>
              <a:rPr lang="en-US" altLang="ko-KR" dirty="0" smtClean="0"/>
              <a:t> };	</a:t>
            </a:r>
            <a:r>
              <a:rPr lang="en-US" altLang="ko-KR" b="1" dirty="0" smtClean="0"/>
              <a:t>// </a:t>
            </a:r>
            <a:r>
              <a:rPr lang="ko-KR" altLang="en-US" b="1" dirty="0" smtClean="0"/>
              <a:t>문자열 배열 선언</a:t>
            </a:r>
          </a:p>
          <a:p>
            <a:endParaRPr lang="ko-KR" altLang="en-US" dirty="0" smtClean="0"/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// </a:t>
            </a:r>
            <a:r>
              <a:rPr lang="ko-KR" altLang="en-US" b="1" dirty="0" smtClean="0">
                <a:solidFill>
                  <a:srgbClr val="0000FF"/>
                </a:solidFill>
              </a:rPr>
              <a:t>문자 출력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%c %c %c %c %c</a:t>
            </a:r>
            <a:r>
              <a:rPr lang="en-US" altLang="ko-KR" dirty="0" smtClean="0"/>
              <a:t>   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array[3]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array[4]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array[3]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array[4]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572008"/>
            <a:ext cx="450822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타원 6"/>
          <p:cNvSpPr/>
          <p:nvPr/>
        </p:nvSpPr>
        <p:spPr>
          <a:xfrm>
            <a:off x="3857620" y="1728782"/>
            <a:ext cx="2571768" cy="48577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종료문자 삽입</a:t>
            </a:r>
          </a:p>
        </p:txBody>
      </p:sp>
      <p:cxnSp>
        <p:nvCxnSpPr>
          <p:cNvPr id="9" name="Shape 8"/>
          <p:cNvCxnSpPr>
            <a:stCxn id="7" idx="2"/>
          </p:cNvCxnSpPr>
          <p:nvPr/>
        </p:nvCxnSpPr>
        <p:spPr>
          <a:xfrm rot="10800000" flipV="1">
            <a:off x="3714744" y="1971668"/>
            <a:ext cx="142876" cy="400056"/>
          </a:xfrm>
          <a:prstGeom prst="bentConnector2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(8/21)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---[4-26.c </a:t>
            </a:r>
            <a:r>
              <a:rPr lang="ko-KR" altLang="en-US" sz="23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596" y="1288398"/>
            <a:ext cx="8358246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char array[ ]="ABCD";	</a:t>
            </a:r>
            <a:r>
              <a:rPr lang="en-US" altLang="ko-KR" b="1" dirty="0" smtClean="0">
                <a:solidFill>
                  <a:srgbClr val="0000FF"/>
                </a:solidFill>
              </a:rPr>
              <a:t>// </a:t>
            </a:r>
            <a:r>
              <a:rPr lang="ko-KR" altLang="en-US" b="1" dirty="0" smtClean="0">
                <a:solidFill>
                  <a:srgbClr val="0000FF"/>
                </a:solidFill>
              </a:rPr>
              <a:t>종료문자 </a:t>
            </a:r>
            <a:r>
              <a:rPr lang="en-US" altLang="ko-KR" b="1" dirty="0" smtClean="0">
                <a:solidFill>
                  <a:srgbClr val="0000FF"/>
                </a:solidFill>
              </a:rPr>
              <a:t>‘\0’ </a:t>
            </a:r>
            <a:r>
              <a:rPr lang="ko-KR" altLang="en-US" b="1" dirty="0" smtClean="0">
                <a:solidFill>
                  <a:srgbClr val="0000FF"/>
                </a:solidFill>
              </a:rPr>
              <a:t>자동 삽입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// </a:t>
            </a:r>
            <a:r>
              <a:rPr lang="ko-KR" altLang="en-US" dirty="0" smtClean="0"/>
              <a:t>문자열 출력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array+1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array+2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array+3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4929198"/>
            <a:ext cx="3171825" cy="150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2643182"/>
            <a:ext cx="4578424" cy="386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(9/21)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---[4-27.c </a:t>
            </a:r>
            <a:r>
              <a:rPr lang="ko-KR" altLang="en-US" sz="23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9648" y="1258302"/>
            <a:ext cx="8286808" cy="375487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char array1[ ]={'A', 'B', 'C', 'D', '\0'};	// </a:t>
            </a:r>
            <a:r>
              <a:rPr lang="ko-KR" altLang="en-US" sz="2000" dirty="0" smtClean="0"/>
              <a:t>문자열 배열 선언</a:t>
            </a:r>
          </a:p>
          <a:p>
            <a:r>
              <a:rPr lang="en-US" altLang="ko-KR" sz="2000" dirty="0" smtClean="0"/>
              <a:t>   char array2[ ]={'A', 'B', 'C', 'D'};	// </a:t>
            </a:r>
            <a:r>
              <a:rPr lang="ko-KR" altLang="en-US" sz="2000" dirty="0" smtClean="0"/>
              <a:t>문자 배열 선언</a:t>
            </a:r>
          </a:p>
          <a:p>
            <a:r>
              <a:rPr lang="ko-KR" altLang="en-US" sz="2000" dirty="0" smtClean="0"/>
              <a:t>		</a:t>
            </a:r>
          </a:p>
          <a:p>
            <a:r>
              <a:rPr lang="en-US" altLang="ko-KR" sz="2000" dirty="0" smtClean="0"/>
              <a:t>   // </a:t>
            </a:r>
            <a:r>
              <a:rPr lang="ko-KR" altLang="en-US" sz="2000" dirty="0" smtClean="0"/>
              <a:t>문자열 출력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%s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array1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%s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array2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5157192"/>
            <a:ext cx="4104456" cy="129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(10/21)---[4-28.c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06" y="1209620"/>
            <a:ext cx="8858312" cy="532453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char array[ ]="ABCD";   // </a:t>
            </a:r>
            <a:r>
              <a:rPr lang="ko-KR" altLang="en-US" sz="2000" dirty="0" smtClean="0"/>
              <a:t>문자열 배열 선언</a:t>
            </a:r>
          </a:p>
          <a:p>
            <a:r>
              <a:rPr lang="ko-KR" altLang="en-US" sz="2000" dirty="0" smtClean="0"/>
              <a:t>		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array[0]='X';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%s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</a:t>
            </a:r>
            <a:r>
              <a:rPr lang="en-US" altLang="ko-KR" sz="2000" dirty="0" smtClean="0"/>
              <a:t>);		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ko-KR" alt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3500438"/>
            <a:ext cx="6077553" cy="292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포인터와 문자 그리고 포인터와 문자열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(11/21)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포인터와 문자열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포인터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b="1" dirty="0" smtClean="0"/>
              <a:t>‘</a:t>
            </a:r>
            <a:r>
              <a:rPr lang="ko-KR" altLang="en-US" b="1" dirty="0" smtClean="0"/>
              <a:t>문자열의 시작 주소를 저장한다</a:t>
            </a:r>
            <a:r>
              <a:rPr lang="en-US" altLang="ko-KR" b="1" dirty="0" smtClean="0"/>
              <a:t>.’</a:t>
            </a:r>
          </a:p>
          <a:p>
            <a:pPr lvl="2"/>
            <a:r>
              <a:rPr lang="en-US" altLang="ko-KR" b="1" dirty="0" smtClean="0"/>
              <a:t>‘</a:t>
            </a:r>
            <a:r>
              <a:rPr lang="ko-KR" altLang="en-US" b="1" dirty="0" smtClean="0"/>
              <a:t>문자열의 특정 문자 위치를 저장한다</a:t>
            </a:r>
            <a:r>
              <a:rPr lang="en-US" altLang="ko-KR" b="1" dirty="0" smtClean="0"/>
              <a:t>.’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문자열의 특징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메모리 공간에 </a:t>
            </a:r>
            <a:r>
              <a:rPr lang="ko-KR" altLang="en-US" b="1" dirty="0" smtClean="0">
                <a:solidFill>
                  <a:srgbClr val="0000FF"/>
                </a:solidFill>
              </a:rPr>
              <a:t>연속</a:t>
            </a:r>
            <a:r>
              <a:rPr lang="ko-KR" altLang="en-US" dirty="0" smtClean="0"/>
              <a:t>으로 저장되어 있어 </a:t>
            </a:r>
            <a:r>
              <a:rPr lang="ko-KR" altLang="en-US" b="1" dirty="0" smtClean="0">
                <a:solidFill>
                  <a:srgbClr val="0000FF"/>
                </a:solidFill>
              </a:rPr>
              <a:t>주소가 연속적이다</a:t>
            </a:r>
            <a:r>
              <a:rPr lang="en-US" altLang="ko-KR" b="1" dirty="0" smtClean="0">
                <a:solidFill>
                  <a:srgbClr val="0000FF"/>
                </a:solidFill>
              </a:rPr>
              <a:t>.’</a:t>
            </a:r>
          </a:p>
          <a:p>
            <a:pPr lvl="2"/>
            <a:r>
              <a:rPr lang="en-US" altLang="ko-KR" b="1" dirty="0" smtClean="0">
                <a:solidFill>
                  <a:srgbClr val="0000FF"/>
                </a:solidFill>
              </a:rPr>
              <a:t>‘</a:t>
            </a:r>
            <a:r>
              <a:rPr lang="ko-KR" altLang="en-US" b="1" dirty="0" smtClean="0">
                <a:solidFill>
                  <a:srgbClr val="0000FF"/>
                </a:solidFill>
              </a:rPr>
              <a:t>문자열의 시작 주소</a:t>
            </a:r>
            <a:r>
              <a:rPr lang="ko-KR" altLang="en-US" dirty="0" smtClean="0"/>
              <a:t>를 알면 모든 문자들에 접근 가능하다</a:t>
            </a:r>
            <a:r>
              <a:rPr lang="en-US" altLang="ko-KR" dirty="0" smtClean="0"/>
              <a:t>.’</a:t>
            </a:r>
          </a:p>
          <a:p>
            <a:pPr lvl="2"/>
            <a:r>
              <a:rPr lang="en-US" altLang="ko-KR" dirty="0" smtClean="0"/>
              <a:t>‘</a:t>
            </a:r>
            <a:r>
              <a:rPr lang="ko-KR" altLang="en-US" b="1" dirty="0" smtClean="0">
                <a:solidFill>
                  <a:srgbClr val="0000FF"/>
                </a:solidFill>
              </a:rPr>
              <a:t>서식문자 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ko-KR" altLang="en-US" dirty="0" smtClean="0"/>
              <a:t>로 문자열을 일괄 출력할 수 있다</a:t>
            </a:r>
            <a:r>
              <a:rPr lang="en-US" altLang="ko-KR" dirty="0" smtClean="0"/>
              <a:t>.’</a:t>
            </a:r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ko-KR" altLang="en-US" b="1" dirty="0" smtClean="0">
                <a:solidFill>
                  <a:srgbClr val="FF0000"/>
                </a:solidFill>
              </a:rPr>
              <a:t>는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문자열의 </a:t>
            </a:r>
            <a:r>
              <a:rPr lang="ko-KR" altLang="en-US" b="1" dirty="0" smtClean="0">
                <a:solidFill>
                  <a:srgbClr val="FF0000"/>
                </a:solidFill>
              </a:rPr>
              <a:t>시작 주소</a:t>
            </a:r>
            <a:r>
              <a:rPr lang="ko-KR" altLang="en-US" dirty="0" smtClean="0"/>
              <a:t>부터 종료 문자</a:t>
            </a:r>
            <a:r>
              <a:rPr lang="en-US" altLang="ko-KR" dirty="0" smtClean="0"/>
              <a:t>(\0)</a:t>
            </a:r>
            <a:r>
              <a:rPr lang="ko-KR" altLang="en-US" dirty="0" smtClean="0"/>
              <a:t>를 만날 때 까지 문자열을 출력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(12/21)---[4-29.c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44" y="1142984"/>
            <a:ext cx="8786874" cy="563231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char* p="ABCD";		// </a:t>
            </a:r>
            <a:r>
              <a:rPr lang="ko-KR" altLang="en-US" dirty="0" smtClean="0"/>
              <a:t>문자열 상수 </a:t>
            </a:r>
            <a:r>
              <a:rPr lang="en-US" altLang="ko-KR" dirty="0" smtClean="0"/>
              <a:t>ABCD</a:t>
            </a:r>
            <a:r>
              <a:rPr lang="ko-KR" altLang="en-US" dirty="0" smtClean="0"/>
              <a:t>의 시작 주소를 </a:t>
            </a:r>
            <a:r>
              <a:rPr lang="en-US" altLang="ko-KR" dirty="0" smtClean="0"/>
              <a:t>p</a:t>
            </a:r>
            <a:r>
              <a:rPr lang="ko-KR" altLang="en-US" dirty="0" smtClean="0"/>
              <a:t>에 저장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p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p+1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p+2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p+3</a:t>
            </a:r>
            <a:r>
              <a:rPr lang="en-US" altLang="ko-KR" dirty="0" smtClean="0"/>
              <a:t>);	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4786322"/>
            <a:ext cx="387670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9256" y="2571744"/>
            <a:ext cx="2857520" cy="3901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(3/16)---[4-4.c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포인터 변수를 통한 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ko-KR" altLang="en-US" b="1" dirty="0" smtClean="0">
                <a:solidFill>
                  <a:srgbClr val="0000FF"/>
                </a:solidFill>
              </a:rPr>
              <a:t>차원 배열 요소의 주소 접근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b="1" dirty="0" smtClean="0"/>
              <a:t>배열의 </a:t>
            </a:r>
            <a:r>
              <a:rPr lang="ko-KR" altLang="en-US" b="1" dirty="0" smtClean="0">
                <a:solidFill>
                  <a:srgbClr val="0000FF"/>
                </a:solidFill>
              </a:rPr>
              <a:t>시작 주소를 저장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206" y="2236011"/>
            <a:ext cx="6647974" cy="40934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</a:t>
            </a:r>
            <a:r>
              <a:rPr lang="en-US" altLang="ko-KR" sz="2000" dirty="0" smtClean="0"/>
              <a:t>[3]={10, 20, 30};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* p=NULL;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sz="2000" dirty="0" smtClean="0"/>
              <a:t>	// p=&amp;array[0]; </a:t>
            </a:r>
            <a:endParaRPr lang="ko-KR" altLang="en-US" sz="2000" dirty="0" smtClean="0"/>
          </a:p>
          <a:p>
            <a:r>
              <a:rPr lang="ko-KR" altLang="en-US" sz="2000" dirty="0" smtClean="0"/>
              <a:t>		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p+0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&amp;p[0]</a:t>
            </a:r>
            <a:r>
              <a:rPr lang="en-US" altLang="ko-KR" sz="2000" dirty="0" smtClean="0"/>
              <a:t>);	</a:t>
            </a:r>
            <a:endParaRPr lang="ko-KR" altLang="en-US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     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&amp;p[1]</a:t>
            </a:r>
            <a:r>
              <a:rPr lang="en-US" altLang="ko-KR" sz="2000" dirty="0" smtClean="0"/>
              <a:t>);		</a:t>
            </a:r>
            <a:endParaRPr lang="ko-KR" altLang="en-US" sz="2000" dirty="0" smtClean="0"/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</a:t>
            </a:r>
            <a:r>
              <a:rPr lang="en-US" altLang="ko-KR" sz="2000" dirty="0" smtClean="0"/>
              <a:t> \n",        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p+2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&amp;p[2]</a:t>
            </a:r>
            <a:r>
              <a:rPr lang="en-US" altLang="ko-KR" sz="2000" dirty="0" smtClean="0"/>
              <a:t>);		</a:t>
            </a:r>
            <a:endParaRPr lang="ko-KR" altLang="en-US" sz="2000" dirty="0" smtClean="0"/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5827724" y="1214422"/>
            <a:ext cx="1428760" cy="4286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(13/21)---[4-30.c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42984"/>
            <a:ext cx="9144000" cy="571501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char array[ ]="ABCD";	</a:t>
            </a:r>
          </a:p>
          <a:p>
            <a:r>
              <a:rPr lang="en-US" altLang="ko-KR" dirty="0" smtClean="0"/>
              <a:t>   char* p="ABCD";   // </a:t>
            </a:r>
            <a:r>
              <a:rPr lang="ko-KR" altLang="en-US" dirty="0" smtClean="0"/>
              <a:t>문자열 상수의 시작 주소를 </a:t>
            </a:r>
            <a:r>
              <a:rPr lang="en-US" altLang="ko-KR" dirty="0" smtClean="0"/>
              <a:t>p</a:t>
            </a:r>
            <a:r>
              <a:rPr lang="ko-KR" altLang="en-US" dirty="0" smtClean="0"/>
              <a:t>에 저장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p[0]='X';	  // </a:t>
            </a:r>
            <a:r>
              <a:rPr lang="ko-KR" altLang="en-US" b="1" dirty="0" smtClean="0">
                <a:solidFill>
                  <a:srgbClr val="FF0000"/>
                </a:solidFill>
              </a:rPr>
              <a:t>에러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   array[0]='X';	  // </a:t>
            </a:r>
            <a:r>
              <a:rPr lang="ko-KR" altLang="en-US" dirty="0" smtClean="0"/>
              <a:t>변경 가능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dirty="0" smtClean="0"/>
              <a:t>	  // </a:t>
            </a:r>
            <a:r>
              <a:rPr lang="ko-KR" altLang="en-US" dirty="0" smtClean="0"/>
              <a:t>변경 가능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array=array+1;  // </a:t>
            </a:r>
            <a:r>
              <a:rPr lang="ko-KR" altLang="en-US" b="1" dirty="0" smtClean="0">
                <a:solidFill>
                  <a:srgbClr val="FF0000"/>
                </a:solidFill>
              </a:rPr>
              <a:t>에러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4192" y="2928934"/>
            <a:ext cx="5269807" cy="392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(14/21)---[4-31.c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내용 개체 틀 6" descr="ch04-027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357568" y="1412775"/>
            <a:ext cx="3606920" cy="5144645"/>
          </a:xfrm>
        </p:spPr>
      </p:pic>
      <p:sp>
        <p:nvSpPr>
          <p:cNvPr id="6" name="TextBox 5"/>
          <p:cNvSpPr txBox="1"/>
          <p:nvPr/>
        </p:nvSpPr>
        <p:spPr>
          <a:xfrm>
            <a:off x="71406" y="1412638"/>
            <a:ext cx="5280613" cy="501675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char* p= &amp;"ABCD"; 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char* p="ABCD";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p+1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p+2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p+3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p+4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("---------\n");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&amp;"ABCD"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(15/21)---[4-32.c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1171781"/>
            <a:ext cx="8001056" cy="563231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  </a:t>
            </a:r>
          </a:p>
          <a:p>
            <a:r>
              <a:rPr lang="en-US" altLang="ko-KR" dirty="0" smtClean="0"/>
              <a:t>   char* p="Good morning";</a:t>
            </a:r>
          </a:p>
          <a:p>
            <a:r>
              <a:rPr lang="en-US" altLang="ko-KR" dirty="0" smtClean="0"/>
              <a:t>   char* q="C-language";</a:t>
            </a:r>
          </a:p>
          <a:p>
            <a:r>
              <a:rPr lang="en-US" altLang="ko-KR" dirty="0" smtClean="0"/>
              <a:t>   char* array[2]={"Good morning", "C-language"};	// </a:t>
            </a:r>
            <a:r>
              <a:rPr lang="ko-KR" altLang="en-US" dirty="0" smtClean="0"/>
              <a:t>포인터 배열 선언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q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p+5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q+2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("-----------\n");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array[0]+5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array[1]+2</a:t>
            </a:r>
            <a:r>
              <a:rPr lang="en-US" altLang="ko-KR" dirty="0" smtClean="0"/>
              <a:t>);		</a:t>
            </a:r>
          </a:p>
          <a:p>
            <a:r>
              <a:rPr lang="en-US" altLang="ko-KR" dirty="0" smtClean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(16/21)---[4-32.c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298" y="1357298"/>
            <a:ext cx="3929090" cy="70788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 char*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</a:t>
            </a:r>
            <a:r>
              <a:rPr lang="en-US" altLang="ko-KR" sz="2000" b="1" dirty="0" smtClean="0"/>
              <a:t>="Good morning";</a:t>
            </a:r>
          </a:p>
          <a:p>
            <a:r>
              <a:rPr lang="en-US" altLang="ko-KR" sz="2000" b="1" dirty="0" smtClean="0"/>
              <a:t>   char*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q</a:t>
            </a:r>
            <a:r>
              <a:rPr lang="en-US" altLang="ko-KR" sz="2000" b="1" dirty="0" smtClean="0"/>
              <a:t>="C-language“;</a:t>
            </a:r>
          </a:p>
        </p:txBody>
      </p:sp>
      <p:pic>
        <p:nvPicPr>
          <p:cNvPr id="5" name="그림 4" descr="ch04-0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3118058"/>
            <a:ext cx="8572560" cy="2811272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4286248" y="2500306"/>
            <a:ext cx="357190" cy="57150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err="1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(17/21)---[4-32.c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1462619"/>
            <a:ext cx="8858280" cy="40011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 char*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sz="2000" b="1" dirty="0" smtClean="0"/>
              <a:t>={"Good morning", "C-language"}; 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포인터 배열 선언</a:t>
            </a:r>
            <a:endParaRPr lang="en-US" altLang="ko-KR" sz="2000" b="1" dirty="0" smtClean="0">
              <a:solidFill>
                <a:srgbClr val="00B050"/>
              </a:solidFill>
            </a:endParaRPr>
          </a:p>
        </p:txBody>
      </p:sp>
      <p:pic>
        <p:nvPicPr>
          <p:cNvPr id="5" name="그림 4" descr="ch04-02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" y="2982064"/>
            <a:ext cx="9131808" cy="2967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44" y="2385948"/>
            <a:ext cx="8858280" cy="40011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 char*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sz="2000" b="1" dirty="0" smtClean="0"/>
              <a:t>={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</a:t>
            </a:r>
            <a:r>
              <a:rPr lang="en-US" altLang="ko-KR" sz="2000" b="1" dirty="0" smtClean="0"/>
              <a:t>"Good morning",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</a:t>
            </a:r>
            <a:r>
              <a:rPr lang="en-US" altLang="ko-KR" sz="2000" b="1" dirty="0" smtClean="0"/>
              <a:t>"C-language"}; 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같은 표현</a:t>
            </a:r>
            <a:endParaRPr lang="en-US" altLang="ko-KR" sz="2000" b="1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0496" y="1838862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==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포인터와 문자 그리고 포인터와 문자열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(18/21)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포인터 변수의 상수화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</a:rPr>
              <a:t>const </a:t>
            </a:r>
            <a:r>
              <a:rPr lang="ko-KR" altLang="en-US" b="1" dirty="0" smtClean="0">
                <a:solidFill>
                  <a:srgbClr val="0000FF"/>
                </a:solidFill>
              </a:rPr>
              <a:t>키워드</a:t>
            </a:r>
            <a:r>
              <a:rPr lang="ko-KR" altLang="en-US" dirty="0" smtClean="0"/>
              <a:t>를 이용해 포인터 변수를 상수화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포인터 변수의 상수화의 의미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711450" lvl="1" indent="-457200">
              <a:buFont typeface="+mj-ea"/>
              <a:buAutoNum type="circleNumDbPlain"/>
            </a:pPr>
            <a:r>
              <a:rPr lang="en-US" altLang="ko-KR" b="1" dirty="0" smtClean="0"/>
              <a:t>‘</a:t>
            </a:r>
            <a:r>
              <a:rPr lang="ko-KR" altLang="en-US" b="1" dirty="0" smtClean="0"/>
              <a:t>포인터 변수에 </a:t>
            </a:r>
            <a:r>
              <a:rPr lang="ko-KR" altLang="en-US" b="1" dirty="0" smtClean="0">
                <a:solidFill>
                  <a:srgbClr val="0000FF"/>
                </a:solidFill>
              </a:rPr>
              <a:t>다른 주소를 </a:t>
            </a:r>
            <a:r>
              <a:rPr lang="ko-KR" altLang="en-US" b="1" dirty="0" smtClean="0"/>
              <a:t>저장하지 못하게 한다</a:t>
            </a:r>
            <a:r>
              <a:rPr lang="en-US" altLang="ko-KR" b="1" dirty="0" smtClean="0"/>
              <a:t>.’</a:t>
            </a:r>
          </a:p>
          <a:p>
            <a:pPr marL="711450" lvl="1" indent="-457200">
              <a:buFont typeface="+mj-ea"/>
              <a:buAutoNum type="circleNumDbPlain" startAt="2"/>
            </a:pPr>
            <a:endParaRPr lang="en-US" altLang="ko-KR" dirty="0" smtClean="0"/>
          </a:p>
          <a:p>
            <a:pPr marL="711450" lvl="1" indent="-457200">
              <a:buFont typeface="+mj-ea"/>
              <a:buAutoNum type="circleNumDbPlain" startAt="2"/>
            </a:pPr>
            <a:r>
              <a:rPr lang="en-US" altLang="ko-KR" b="1" dirty="0" smtClean="0"/>
              <a:t>‘</a:t>
            </a:r>
            <a:r>
              <a:rPr lang="ko-KR" altLang="en-US" b="1" dirty="0" smtClean="0"/>
              <a:t>포인터 변수를 통해 메모리 공간의 </a:t>
            </a:r>
            <a:r>
              <a:rPr lang="ko-KR" altLang="en-US" b="1" dirty="0" smtClean="0">
                <a:solidFill>
                  <a:srgbClr val="0000FF"/>
                </a:solidFill>
              </a:rPr>
              <a:t>값을 변경하지 못하게 한다</a:t>
            </a:r>
            <a:r>
              <a:rPr lang="en-US" altLang="ko-KR" b="1" dirty="0" smtClean="0"/>
              <a:t>.’</a:t>
            </a:r>
          </a:p>
          <a:p>
            <a:pPr lvl="1">
              <a:buNone/>
            </a:pPr>
            <a:endParaRPr lang="en-US" altLang="ko-KR" dirty="0" smtClean="0"/>
          </a:p>
          <a:p>
            <a:pPr marL="711450" lvl="1" indent="-457200">
              <a:buFont typeface="+mj-ea"/>
              <a:buAutoNum type="circleNumDbPlain" startAt="3"/>
            </a:pPr>
            <a:r>
              <a:rPr lang="en-US" altLang="ko-KR" b="1" dirty="0" smtClean="0">
                <a:solidFill>
                  <a:srgbClr val="0000FF"/>
                </a:solidFill>
                <a:latin typeface="굴림"/>
                <a:ea typeface="굴림"/>
              </a:rPr>
              <a:t>‘① </a:t>
            </a:r>
            <a:r>
              <a:rPr lang="ko-KR" altLang="en-US" b="1" dirty="0" smtClean="0">
                <a:solidFill>
                  <a:srgbClr val="0000FF"/>
                </a:solidFill>
                <a:latin typeface="굴림"/>
                <a:ea typeface="굴림"/>
              </a:rPr>
              <a:t>과 </a:t>
            </a:r>
            <a:r>
              <a:rPr lang="en-US" altLang="ko-KR" b="1" dirty="0" smtClean="0">
                <a:solidFill>
                  <a:srgbClr val="0000FF"/>
                </a:solidFill>
                <a:latin typeface="굴림"/>
                <a:ea typeface="굴림"/>
              </a:rPr>
              <a:t>② </a:t>
            </a:r>
            <a:r>
              <a:rPr lang="ko-KR" altLang="en-US" b="1" dirty="0" smtClean="0">
                <a:solidFill>
                  <a:srgbClr val="0000FF"/>
                </a:solidFill>
              </a:rPr>
              <a:t>둘 다 못하게 한다</a:t>
            </a:r>
            <a:r>
              <a:rPr lang="en-US" altLang="ko-KR" b="1" dirty="0" smtClean="0">
                <a:solidFill>
                  <a:srgbClr val="0000FF"/>
                </a:solidFill>
              </a:rPr>
              <a:t>.’</a:t>
            </a:r>
          </a:p>
          <a:p>
            <a:pPr marL="711450" lvl="1" indent="-457200">
              <a:buNone/>
            </a:pPr>
            <a:r>
              <a:rPr lang="en-US" altLang="ko-KR" b="1" dirty="0" smtClean="0">
                <a:solidFill>
                  <a:srgbClr val="0000FF"/>
                </a:solidFill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(19/21)---[4-33.c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2000802"/>
            <a:ext cx="8001056" cy="424731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&lt;stdio.h&gt;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char a='A';</a:t>
            </a:r>
          </a:p>
          <a:p>
            <a:r>
              <a:rPr lang="en-US" altLang="ko-KR" dirty="0" smtClean="0"/>
              <a:t>   char b='B';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char* </a:t>
            </a:r>
            <a:r>
              <a:rPr lang="en-US" altLang="ko-KR" b="1" dirty="0" smtClean="0">
                <a:solidFill>
                  <a:srgbClr val="FF0000"/>
                </a:solidFill>
              </a:rPr>
              <a:t>const p=&amp;a;</a:t>
            </a:r>
            <a:r>
              <a:rPr lang="en-US" altLang="ko-KR" dirty="0" smtClean="0"/>
              <a:t>	// p=&amp;a </a:t>
            </a:r>
            <a:r>
              <a:rPr lang="ko-KR" altLang="en-US" dirty="0" smtClean="0"/>
              <a:t>상수화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   *</a:t>
            </a:r>
            <a:r>
              <a:rPr lang="en-US" altLang="ko-KR" dirty="0" smtClean="0"/>
              <a:t>p='C';	// </a:t>
            </a:r>
            <a:r>
              <a:rPr lang="ko-KR" altLang="en-US" dirty="0" smtClean="0"/>
              <a:t>변경 가능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("%c \n", *p);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("%c \n", a);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FF0000"/>
                </a:solidFill>
              </a:rPr>
              <a:t>p=&amp;b;	// </a:t>
            </a:r>
            <a:r>
              <a:rPr lang="ko-KR" altLang="en-US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28596" y="1500174"/>
            <a:ext cx="7500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400" b="1" dirty="0" smtClean="0"/>
              <a:t>① ‘</a:t>
            </a:r>
            <a:r>
              <a:rPr lang="ko-KR" altLang="en-US" sz="2400" b="1" dirty="0" smtClean="0"/>
              <a:t>포인터 변수에 </a:t>
            </a:r>
            <a:r>
              <a:rPr lang="ko-KR" altLang="en-US" sz="2400" b="1" dirty="0" smtClean="0">
                <a:solidFill>
                  <a:srgbClr val="0000FF"/>
                </a:solidFill>
              </a:rPr>
              <a:t>다른 주소를 </a:t>
            </a:r>
            <a:r>
              <a:rPr lang="ko-KR" altLang="en-US" sz="2400" b="1" dirty="0" smtClean="0"/>
              <a:t>저장하지 못하게 한다</a:t>
            </a:r>
            <a:r>
              <a:rPr lang="en-US" altLang="ko-KR" sz="2400" b="1" dirty="0" smtClean="0"/>
              <a:t>.’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(20/21)---[4-34.c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1785926"/>
            <a:ext cx="8572560" cy="477053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#include &lt;stdio.h&gt;</a:t>
            </a:r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main(void)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  char a='A';</a:t>
            </a:r>
          </a:p>
          <a:p>
            <a:r>
              <a:rPr lang="en-US" altLang="ko-KR" sz="1600" dirty="0" smtClean="0"/>
              <a:t>   char b='B';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const char*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p=&amp;a;</a:t>
            </a:r>
            <a:r>
              <a:rPr lang="en-US" altLang="ko-KR" sz="1600" dirty="0" smtClean="0"/>
              <a:t>	// *p</a:t>
            </a:r>
            <a:r>
              <a:rPr lang="ko-KR" altLang="en-US" sz="1600" dirty="0" smtClean="0"/>
              <a:t>를 상수화</a:t>
            </a:r>
          </a:p>
          <a:p>
            <a:r>
              <a:rPr lang="ko-KR" altLang="en-US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("%c \n", *p);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("%c \n", a);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p=&amp;b;      // </a:t>
            </a:r>
            <a:r>
              <a:rPr lang="ko-KR" altLang="en-US" sz="1600" dirty="0" smtClean="0"/>
              <a:t>변경 가능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("%c \n", *p);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("%c \n", b);</a:t>
            </a:r>
          </a:p>
          <a:p>
            <a:r>
              <a:rPr lang="en-US" altLang="ko-KR" sz="1600" dirty="0" smtClean="0"/>
              <a:t>		</a:t>
            </a:r>
          </a:p>
          <a:p>
            <a:r>
              <a:rPr lang="en-US" altLang="ko-KR" sz="1600" dirty="0" smtClean="0"/>
              <a:t>   a=’X’;</a:t>
            </a:r>
          </a:p>
          <a:p>
            <a:r>
              <a:rPr lang="en-US" altLang="ko-KR" sz="1600" dirty="0" smtClean="0"/>
              <a:t>   b='C';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   *p='D';	     //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에러		</a:t>
            </a:r>
          </a:p>
          <a:p>
            <a:r>
              <a:rPr lang="en-US" altLang="ko-KR" sz="1600" dirty="0" smtClean="0"/>
              <a:t>   return 0;</a:t>
            </a:r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0" y="130085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buFont typeface="+mj-ea"/>
              <a:buAutoNum type="circleNumDbPlain" startAt="2"/>
            </a:pPr>
            <a:r>
              <a:rPr lang="en-US" altLang="ko-KR" sz="2000" b="1" dirty="0" smtClean="0"/>
              <a:t> ‘</a:t>
            </a:r>
            <a:r>
              <a:rPr lang="ko-KR" altLang="en-US" sz="2000" b="1" dirty="0" smtClean="0"/>
              <a:t>포인터 변수를 통해 메모리 공간의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값을 변경하지 못하게 한다</a:t>
            </a:r>
            <a:r>
              <a:rPr lang="en-US" altLang="ko-KR" sz="2000" b="1" dirty="0" smtClean="0"/>
              <a:t>.’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4.4 </a:t>
            </a:r>
            <a:r>
              <a:rPr lang="ko-KR" altLang="en-US" sz="2400" dirty="0" smtClean="0"/>
              <a:t>포인터와 문자 그리고 포인터와 문자열</a:t>
            </a:r>
            <a:r>
              <a:rPr lang="en-US" altLang="ko-KR" sz="2400" dirty="0" smtClean="0"/>
              <a:t>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(21/21)---[4-35.c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1714488"/>
            <a:ext cx="7072362" cy="4801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…</a:t>
            </a:r>
          </a:p>
          <a:p>
            <a:r>
              <a:rPr lang="en-US" altLang="ko-KR" dirty="0" smtClean="0"/>
              <a:t>   char a='A';</a:t>
            </a:r>
          </a:p>
          <a:p>
            <a:r>
              <a:rPr lang="en-US" altLang="ko-KR" dirty="0" smtClean="0"/>
              <a:t>   char b='B';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  </a:t>
            </a:r>
            <a:r>
              <a:rPr lang="en-US" altLang="ko-KR" b="1" dirty="0" smtClean="0">
                <a:solidFill>
                  <a:srgbClr val="FF0000"/>
                </a:solidFill>
              </a:rPr>
              <a:t> const char* const p=&amp;a;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("%c \n", *p);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("%c \n", a);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a='X';   	// </a:t>
            </a:r>
            <a:r>
              <a:rPr lang="ko-KR" altLang="en-US" dirty="0" smtClean="0"/>
              <a:t>변경 가능</a:t>
            </a:r>
            <a:endParaRPr lang="en-US" altLang="ko-KR" dirty="0" smtClean="0"/>
          </a:p>
          <a:p>
            <a:r>
              <a:rPr lang="en-US" altLang="ko-KR" dirty="0" smtClean="0"/>
              <a:t>   b='C';   	// </a:t>
            </a:r>
            <a:r>
              <a:rPr lang="ko-KR" altLang="en-US" dirty="0" smtClean="0"/>
              <a:t>변경 가능</a:t>
            </a:r>
            <a:endParaRPr lang="en-US" altLang="ko-KR" dirty="0" smtClean="0"/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("%c \n", a);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("%c \n", b);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p=&amp;b;	// </a:t>
            </a:r>
            <a:r>
              <a:rPr lang="ko-KR" altLang="en-US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   *</a:t>
            </a:r>
            <a:r>
              <a:rPr lang="en-US" altLang="ko-KR" b="1" dirty="0" smtClean="0">
                <a:solidFill>
                  <a:srgbClr val="FF0000"/>
                </a:solidFill>
              </a:rPr>
              <a:t>p='D';	// </a:t>
            </a:r>
            <a:r>
              <a:rPr lang="ko-KR" altLang="en-US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en-US" altLang="ko-KR" b="1" dirty="0" smtClean="0"/>
              <a:t>…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0" y="130085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altLang="ko-KR" sz="2000" b="1" dirty="0" smtClean="0"/>
              <a:t>③ ‘</a:t>
            </a:r>
            <a:r>
              <a:rPr lang="ko-KR" altLang="en-US" sz="2000" b="1" dirty="0" smtClean="0"/>
              <a:t>포인터 변수를 통해 메모리 공간의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주소</a:t>
            </a:r>
            <a:r>
              <a:rPr lang="ko-KR" altLang="en-US" sz="2000" b="1" dirty="0" smtClean="0"/>
              <a:t>와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값을 모두 변경 못하게 한다</a:t>
            </a:r>
            <a:r>
              <a:rPr lang="en-US" altLang="ko-KR" sz="2000" b="1" dirty="0" smtClean="0"/>
              <a:t>.’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공부한 내용 떠올리기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포인터를 통해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배열에 접근하는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포인터를 통해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배열에 접근하는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포인터와 배열의 관계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포인터와 문자 배열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포인터와 문자열 배열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포인터를 상수화하는 방법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(4/16)---[4-4.c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그림 6" descr="ch04-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857364"/>
            <a:ext cx="7344816" cy="4075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(5/16)---[4-5.c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포인터 변수를 통한 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ko-KR" altLang="en-US" b="1" dirty="0" smtClean="0">
                <a:solidFill>
                  <a:srgbClr val="0000FF"/>
                </a:solidFill>
              </a:rPr>
              <a:t>차원 배열 요소의 값 접근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b="1" dirty="0" smtClean="0"/>
              <a:t>*</a:t>
            </a:r>
            <a:r>
              <a:rPr lang="ko-KR" altLang="en-US" b="1" dirty="0" smtClean="0"/>
              <a:t>연산자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2236011"/>
            <a:ext cx="8494633" cy="369331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array[3]={10, 20, 30};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p=array;</a:t>
            </a:r>
            <a:r>
              <a:rPr lang="en-US" altLang="ko-KR" dirty="0" smtClean="0"/>
              <a:t>		// p=&amp;array[0];</a:t>
            </a:r>
            <a:endParaRPr lang="ko-KR" altLang="en-US" dirty="0" smtClean="0"/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//  </a:t>
            </a:r>
            <a:r>
              <a:rPr lang="ko-KR" altLang="en-US" b="1" dirty="0" smtClean="0">
                <a:solidFill>
                  <a:srgbClr val="0000FF"/>
                </a:solidFill>
              </a:rPr>
              <a:t>주소에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ko-KR" altLang="en-US" b="1" dirty="0" smtClean="0">
                <a:solidFill>
                  <a:srgbClr val="0000FF"/>
                </a:solidFill>
              </a:rPr>
              <a:t>연산자를 붙임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*&amp;p[0]</a:t>
            </a:r>
            <a:r>
              <a:rPr lang="en-US" altLang="ko-KR" dirty="0" smtClean="0"/>
              <a:t>);	// *&amp;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서로 상쇄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          </a:t>
            </a:r>
            <a:r>
              <a:rPr lang="en-US" altLang="ko-KR" b="1" dirty="0" smtClean="0">
                <a:solidFill>
                  <a:srgbClr val="0000FF"/>
                </a:solidFill>
              </a:rPr>
              <a:t>*(p+1)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*&amp;p[1]</a:t>
            </a:r>
            <a:r>
              <a:rPr lang="en-US" altLang="ko-KR" dirty="0" smtClean="0"/>
              <a:t>);	// *&amp;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서로 상쇄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          </a:t>
            </a:r>
            <a:r>
              <a:rPr lang="en-US" altLang="ko-KR" b="1" dirty="0" smtClean="0">
                <a:solidFill>
                  <a:srgbClr val="0000FF"/>
                </a:solidFill>
              </a:rPr>
              <a:t>*(p+2)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*&amp;p[2]</a:t>
            </a:r>
            <a:r>
              <a:rPr lang="en-US" altLang="ko-KR" dirty="0" smtClean="0"/>
              <a:t>);	// *&amp;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서로 상쇄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57884" y="1285860"/>
            <a:ext cx="1000132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포인터와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(6/16)---[4-5.c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14348" y="1928802"/>
            <a:ext cx="7848035" cy="3744416"/>
            <a:chOff x="780976" y="2924944"/>
            <a:chExt cx="7848035" cy="3744416"/>
          </a:xfrm>
        </p:grpSpPr>
        <p:pic>
          <p:nvPicPr>
            <p:cNvPr id="9" name="그림 8" descr="ch04-004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976" y="2924944"/>
              <a:ext cx="7848035" cy="374441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257352" y="5115616"/>
              <a:ext cx="3357586" cy="428628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75000"/>
            <a:alpha val="30000"/>
          </a:schemeClr>
        </a:solidFill>
        <a:ln>
          <a:noFill/>
        </a:ln>
      </a:spPr>
      <a:bodyPr rtlCol="0" anchor="ctr"/>
      <a:lstStyle>
        <a:defPPr algn="ctr">
          <a:defRPr b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6">
              <a:lumMod val="75000"/>
            </a:schemeClr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16174</TotalTime>
  <Words>3412</Words>
  <Application>Microsoft Office PowerPoint</Application>
  <PresentationFormat>화면 슬라이드 쇼(4:3)</PresentationFormat>
  <Paragraphs>1088</Paragraphs>
  <Slides>69</Slides>
  <Notes>57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0" baseType="lpstr">
      <vt:lpstr>Office 테마</vt:lpstr>
      <vt:lpstr>-Part2- 제4장 포인터와 배열</vt:lpstr>
      <vt:lpstr>학습목차</vt:lpstr>
      <vt:lpstr>슬라이드 3</vt:lpstr>
      <vt:lpstr>4.1 포인터와 1차원 배열 (1/16)---[4-1.c 실습]</vt:lpstr>
      <vt:lpstr>4.1 포인터와 1차원 배열 (2/16)---[4-1.c 분석]</vt:lpstr>
      <vt:lpstr>4.1 포인터와 1차원 배열 (3/16)---[4-4.c 실습]</vt:lpstr>
      <vt:lpstr>4.1 포인터와 1차원 배열 (4/16)---[4-4.c 분석]</vt:lpstr>
      <vt:lpstr>4.1 포인터와 1차원 배열 (5/16)---[4-5.c 실습]</vt:lpstr>
      <vt:lpstr>4.1 포인터와 1차원 배열 (6/16)---[4-5.c 분석]</vt:lpstr>
      <vt:lpstr>4.1 포인터와 1차원 배열 (7/16)---[4-6.c 실습]</vt:lpstr>
      <vt:lpstr>4.1 포인터와 1차원 배열 (8/16)---[4-6.c 분석]</vt:lpstr>
      <vt:lpstr>4.1 포인터와 1차원 배열 (9/16)---[4-7.c 실습]</vt:lpstr>
      <vt:lpstr>4.1 포인터와 1차원 배열 (10/16)---[4-8.c 실습]</vt:lpstr>
      <vt:lpstr>4.1 포인터와 1차원 배열 (11/16)---[4-8.c 분석]</vt:lpstr>
      <vt:lpstr>4.1 포인터와 1차원 배열 (12/16)---[4-9.c 실습]</vt:lpstr>
      <vt:lpstr>4.1 포인터와 1차원 배열 (13/16)---[4-10.c 실습]</vt:lpstr>
      <vt:lpstr>4.1 포인터와 1차원 배열 (14/16)---[4-10.c 분석]</vt:lpstr>
      <vt:lpstr>4.1 포인터와 1차원 배열 (15/16)---[4-11.c 실습]</vt:lpstr>
      <vt:lpstr>4.1 포인터와 1차원 배열 (16/16)---[4-11.c 분석]</vt:lpstr>
      <vt:lpstr>슬라이드 20</vt:lpstr>
      <vt:lpstr>4.2 포인터와 2차원 배열 (1/17)</vt:lpstr>
      <vt:lpstr>4.2 포인터와 2차원 배열 (2/17)---[4-12.c 실습]</vt:lpstr>
      <vt:lpstr>4.2 포인터와 2차원 배열 (3/17)---[4-12.c 분석]</vt:lpstr>
      <vt:lpstr>4.2 포인터와 2차원 배열 (4/17)---[4-13.c 실습]</vt:lpstr>
      <vt:lpstr>4.2 포인터와 2차원 배열 (5/17)---[4-13.c 분석]</vt:lpstr>
      <vt:lpstr>4.2 포인터와 2차원 배열 (6/17)---[4-13.c 분석]</vt:lpstr>
      <vt:lpstr>4.2 포인터와 2차원 배열 (7/17)---[4-13.c 분석]</vt:lpstr>
      <vt:lpstr>4.2 포인터와 2차원 배열 (8/17)---[4-14.c 실습]</vt:lpstr>
      <vt:lpstr>4.2 포인터와 2차원 배열 (9/17)---[4-14.c 분석 1]</vt:lpstr>
      <vt:lpstr>4.2 포인터와 2차원 배열 (10/17)---[4-14.c 분석 2]</vt:lpstr>
      <vt:lpstr>4.2 포인터와 2차원 배열 (11/17)---[4-14.c 분석 3]</vt:lpstr>
      <vt:lpstr>4.2 포인터와 2차원 배열 (12/17)---[4-15.c 실습]</vt:lpstr>
      <vt:lpstr>4.2 포인터와 2차원 배열 (13/17)---[4-15.c 실습]</vt:lpstr>
      <vt:lpstr>4.2 포인터와 2차원 배열 (14/17)</vt:lpstr>
      <vt:lpstr>4.2 포인터와 2차원 배열 (15/17)</vt:lpstr>
      <vt:lpstr>4.2 포인터와 2차원 배열 (16/17)---[4-16.c 실습]</vt:lpstr>
      <vt:lpstr>4.2 포인터와 2차원 배열 (17/17)</vt:lpstr>
      <vt:lpstr>슬라이드 38</vt:lpstr>
      <vt:lpstr>4.3 포인터 배열 (1/8)</vt:lpstr>
      <vt:lpstr>4.3 포인터 배열 (2/8)</vt:lpstr>
      <vt:lpstr>4.3 포인터 배열 (3/8)---[4-19.c 실습]</vt:lpstr>
      <vt:lpstr>4.3 포인터 배열 (4/8)---[4-20.c 실습]</vt:lpstr>
      <vt:lpstr>4.3 포인터 배열 (5/8)---[4-20.c 분석]</vt:lpstr>
      <vt:lpstr>4.3 포인터 배열 (6/8)---[4-20.c 분석]</vt:lpstr>
      <vt:lpstr>4.3 포인터 배열 (7/8)</vt:lpstr>
      <vt:lpstr>4.3 포인터 배열 (8/8)---[4-21.c 실습]</vt:lpstr>
      <vt:lpstr>슬라이드 47</vt:lpstr>
      <vt:lpstr>4.4 포인터와 문자 그리고 포인터와 문자열 (1/21)</vt:lpstr>
      <vt:lpstr>4.4 포인터와 문자 그리고 포인터와 문자열 (2/21)---[4-22.c 실습]</vt:lpstr>
      <vt:lpstr>4.4 포인터와 문자 그리고 포인터와 문자열 (3/21)---[4-23.c 실습]</vt:lpstr>
      <vt:lpstr>4.4 포인터와 문자 그리고 포인터와 문자열 (4/21)</vt:lpstr>
      <vt:lpstr>4.4 포인터와 문자 그리고 포인터와 문자열 (5/21)</vt:lpstr>
      <vt:lpstr>4.4 포인터와 문자 그리고 포인터와 문자열 (6/21)---[4-24.c 실습]</vt:lpstr>
      <vt:lpstr>4.4 포인터와 문자 그리고 포인터와 문자열 (7/21)---[4-25.c 실습]</vt:lpstr>
      <vt:lpstr>4.4 포인터와 문자 그리고 포인터와 문자열 (8/21)---[4-26.c 실습]</vt:lpstr>
      <vt:lpstr>4.4 포인터와 문자 그리고 포인터와 문자열 (9/21)---[4-27.c 실습]</vt:lpstr>
      <vt:lpstr>4.4 포인터와 문자 그리고 포인터와 문자열 (10/21)---[4-28.c 실습]</vt:lpstr>
      <vt:lpstr>4.4 포인터와 문자 그리고 포인터와 문자열 (11/21)</vt:lpstr>
      <vt:lpstr>4.4 포인터와 문자 그리고 포인터와 문자열 (12/21)---[4-29.c 실습]</vt:lpstr>
      <vt:lpstr>4.4 포인터와 문자 그리고 포인터와 문자열 (13/21)---[4-30.c 실습]</vt:lpstr>
      <vt:lpstr>4.4 포인터와 문자 그리고 포인터와 문자열 (14/21)---[4-31.c 실습]</vt:lpstr>
      <vt:lpstr>4.4 포인터와 문자 그리고 포인터와 문자열 (15/21)---[4-32.c 실습]</vt:lpstr>
      <vt:lpstr>4.4 포인터와 문자 그리고 포인터와 문자열 (16/21)---[4-32.c 분석]</vt:lpstr>
      <vt:lpstr>4.4 포인터와 문자 그리고 포인터와 문자열 (17/21)---[4-32.c 분석]</vt:lpstr>
      <vt:lpstr>4.4 포인터와 문자 그리고 포인터와 문자열 (18/21)</vt:lpstr>
      <vt:lpstr>4.4 포인터와 문자 그리고 포인터와 문자열 (19/21)---[4-33.c 실습]</vt:lpstr>
      <vt:lpstr>4.4 포인터와 문자 그리고 포인터와 문자열 (20/21)---[4-34.c 실습]</vt:lpstr>
      <vt:lpstr>4.4 포인터와 문자 그리고 포인터와 문자열 (21/21)---[4-35.c 실습]</vt:lpstr>
      <vt:lpstr>공부한 내용 떠올리기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R.XeNoz</dc:creator>
  <cp:lastModifiedBy>minor</cp:lastModifiedBy>
  <cp:revision>2289</cp:revision>
  <dcterms:created xsi:type="dcterms:W3CDTF">2009-09-09T07:37:10Z</dcterms:created>
  <dcterms:modified xsi:type="dcterms:W3CDTF">2011-03-02T03:52:49Z</dcterms:modified>
</cp:coreProperties>
</file>